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26"/>
  </p:notesMasterIdLst>
  <p:sldIdLst>
    <p:sldId id="256" r:id="rId5"/>
    <p:sldId id="268" r:id="rId6"/>
    <p:sldId id="269" r:id="rId7"/>
    <p:sldId id="276" r:id="rId8"/>
    <p:sldId id="277" r:id="rId9"/>
    <p:sldId id="297" r:id="rId10"/>
    <p:sldId id="289" r:id="rId11"/>
    <p:sldId id="288" r:id="rId12"/>
    <p:sldId id="296" r:id="rId13"/>
    <p:sldId id="290" r:id="rId14"/>
    <p:sldId id="279" r:id="rId15"/>
    <p:sldId id="286" r:id="rId16"/>
    <p:sldId id="292" r:id="rId17"/>
    <p:sldId id="294" r:id="rId18"/>
    <p:sldId id="284" r:id="rId19"/>
    <p:sldId id="293" r:id="rId20"/>
    <p:sldId id="291" r:id="rId21"/>
    <p:sldId id="280" r:id="rId22"/>
    <p:sldId id="282" r:id="rId23"/>
    <p:sldId id="295" r:id="rId24"/>
    <p:sldId id="283" r:id="rId25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/>
    <p:restoredTop sz="94696"/>
  </p:normalViewPr>
  <p:slideViewPr>
    <p:cSldViewPr>
      <p:cViewPr varScale="1">
        <p:scale>
          <a:sx n="124" d="100"/>
          <a:sy n="124" d="100"/>
        </p:scale>
        <p:origin x="14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4CA084-59C9-4549-8746-6D30F6D821CB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E9D0B9-5BD9-4AA9-8F18-F33F463218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6334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9D0B9-5BD9-4AA9-8F18-F33F4632181D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60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9DF873-B987-412A-88E7-7B11F28A58F1}" type="slidenum">
              <a:rPr lang="de-DE" altLang="de-DE" smtClean="0"/>
              <a:pPr eaLnBrk="1" hangingPunct="1"/>
              <a:t>8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9DF873-B987-412A-88E7-7B11F28A58F1}" type="slidenum">
              <a:rPr lang="de-DE" altLang="de-DE" smtClean="0"/>
              <a:pPr eaLnBrk="1" hangingPunct="1"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428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17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E695C-818F-4618-A731-4FC7F9769B3F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7E0DD-01C8-4038-A080-4BA5E19501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39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DFB8-ED2D-4277-A22F-CC1AFBEB6A61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4A75-25E5-4448-8BF5-6CB594D2D0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76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537B-5924-4D0D-87F1-77A3700244DD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F4020-1542-4814-B133-37C194E541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21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18A58-E37D-456A-9F32-37CB3DAC3CB2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4253D-960A-431F-B26B-AB8CEACF62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103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AF865-2496-4518-9A35-726A45FA85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5451650"/>
      </p:ext>
    </p:extLst>
  </p:cSld>
  <p:clrMapOvr>
    <a:masterClrMapping/>
  </p:clrMapOvr>
  <p:transition spd="med" advClick="0" advTm="10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9CE40-09FF-4B97-B77F-8CF897FED89E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CD175-BFBB-48B9-8DEB-3660BA9B2CB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70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D49E5-9EC1-4E38-9D35-4349C1961BB6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88B7D-5EED-4805-A5EF-3D04D27518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84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D1AFA-DE97-4132-9F67-623DBB88F4D5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C4C3-538C-4187-B9FD-E9FD419B03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7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999F2-BD49-49EA-AC8F-BF8540B5BC34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7086A-5969-48F3-9F1D-7D1E6C6C5C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53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39831-8596-4E15-AC7E-B07B3F2DD76E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4CABD-E362-4226-94AC-C7C1ECA317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58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8329B-11A2-49C6-9757-718447AF7745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6516D-6FE7-4D15-96DE-09307FD406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98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8159-4FD1-4DCA-AAC2-B7666F01A025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D767E-12BA-4A67-88AC-51B2271301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540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AA2D7-32CA-42B9-A37D-0AC305F278BA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6426D-A691-45A1-8D11-46964576F0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58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fld id="{72D9B2C0-99E9-488A-8C87-3A92C8065A1F}" type="datetimeFigureOut">
              <a:rPr lang="de-DE"/>
              <a:pPr>
                <a:defRPr/>
              </a:pPr>
              <a:t>13.07.2023</a:t>
            </a:fld>
            <a:endParaRPr lang="de-DE"/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CDFCBB3-5F02-49AD-B7B5-D001343BC7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827584" y="1340768"/>
            <a:ext cx="8229600" cy="1828800"/>
          </a:xfrm>
        </p:spPr>
        <p:txBody>
          <a:bodyPr lIns="45720" tIns="0" rIns="45720" bIns="0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4800" b="1" kern="1200" cap="all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Manfred-von-Ardenne-Gymnasium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- Vorstellung neue 7.Klassen 07.2023</a:t>
            </a:r>
            <a:endParaRPr lang="de-DE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203848" y="617826"/>
            <a:ext cx="3528392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DE" sz="3000" dirty="0">
                <a:solidFill>
                  <a:srgbClr val="006666"/>
                </a:solidFill>
                <a:latin typeface="Arial"/>
                <a:cs typeface="Arial"/>
              </a:rPr>
              <a:t>06.Juli 2023</a:t>
            </a:r>
          </a:p>
        </p:txBody>
      </p:sp>
      <p:pic>
        <p:nvPicPr>
          <p:cNvPr id="5" name="Grafik 5" descr="Ein Bild, das Text, Design, Darstellung, Kunst enthält.&#10;&#10;Beschreibung automatisch generiert.">
            <a:extLst>
              <a:ext uri="{FF2B5EF4-FFF2-40B4-BE49-F238E27FC236}">
                <a16:creationId xmlns:a16="http://schemas.microsoft.com/office/drawing/2014/main" id="{73F511CE-6A09-2FF0-58FC-E2C3DC459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110" y="3390471"/>
            <a:ext cx="7065818" cy="25847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altLang="de-DE" b="1" dirty="0"/>
            </a:br>
            <a:r>
              <a:rPr lang="de-DE" altLang="de-DE" b="1" dirty="0"/>
              <a:t>Förderangebot</a:t>
            </a:r>
            <a:endParaRPr lang="de-DE" alt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827213"/>
            <a:ext cx="7712025" cy="4114800"/>
          </a:xfrm>
        </p:spPr>
        <p:txBody>
          <a:bodyPr/>
          <a:lstStyle/>
          <a:p>
            <a:pPr>
              <a:defRPr/>
            </a:pPr>
            <a:endParaRPr lang="de-DE" b="1" dirty="0"/>
          </a:p>
          <a:p>
            <a:pPr>
              <a:defRPr/>
            </a:pPr>
            <a:r>
              <a:rPr lang="de-DE" i="1" dirty="0"/>
              <a:t>Deutsch (DaZ) parallel zum Unterricht</a:t>
            </a:r>
          </a:p>
          <a:p>
            <a:pPr>
              <a:defRPr/>
            </a:pPr>
            <a:r>
              <a:rPr lang="de-DE" i="1" dirty="0"/>
              <a:t>Schlaufuchs</a:t>
            </a:r>
            <a:r>
              <a:rPr lang="de-DE" dirty="0"/>
              <a:t> 2x in der Woche am Nachmittag – kostenfrei</a:t>
            </a:r>
          </a:p>
          <a:p>
            <a:pPr>
              <a:defRPr/>
            </a:pPr>
            <a:r>
              <a:rPr lang="de-DE" dirty="0"/>
              <a:t>Vertrag mit </a:t>
            </a:r>
            <a:r>
              <a:rPr lang="de-DE" dirty="0" err="1"/>
              <a:t>Intellego</a:t>
            </a:r>
            <a:r>
              <a:rPr lang="de-DE" dirty="0"/>
              <a:t> (frei für </a:t>
            </a:r>
            <a:r>
              <a:rPr lang="de-DE" dirty="0" err="1"/>
              <a:t>BuT</a:t>
            </a:r>
            <a:r>
              <a:rPr lang="de-DE" dirty="0"/>
              <a:t>)</a:t>
            </a:r>
          </a:p>
          <a:p>
            <a:pPr>
              <a:defRPr/>
            </a:pPr>
            <a:r>
              <a:rPr lang="de-DE" dirty="0"/>
              <a:t>Förderunterricht für Schülerinnen und Schüler mit und ohne berlinpass </a:t>
            </a:r>
            <a:endParaRPr lang="de-DE" dirty="0">
              <a:ea typeface="Verdana"/>
            </a:endParaRPr>
          </a:p>
          <a:p>
            <a:pPr>
              <a:defRPr/>
            </a:pPr>
            <a:r>
              <a:rPr lang="de-DE" dirty="0">
                <a:ea typeface="Verdana"/>
              </a:rPr>
              <a:t>Offener Ganztag</a:t>
            </a:r>
          </a:p>
          <a:p>
            <a:pPr>
              <a:defRPr/>
            </a:pPr>
            <a:endParaRPr lang="de-DE" b="1" dirty="0"/>
          </a:p>
          <a:p>
            <a:pPr marL="0" indent="0">
              <a:buFont typeface="Wingdings" pitchFamily="2" charset="2"/>
              <a:buNone/>
              <a:defRPr/>
            </a:pPr>
            <a:endParaRPr lang="de-DE" b="1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  <a:p>
            <a:pPr marL="0" indent="0">
              <a:buFont typeface="Wingdings" pitchFamily="2" charset="2"/>
              <a:buNone/>
              <a:defRPr/>
            </a:pPr>
            <a:endParaRPr lang="de-DE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33375"/>
            <a:ext cx="208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8FCAF8F-2153-794C-95D2-9E881D529942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827213"/>
            <a:ext cx="7848872" cy="4625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de-DE" altLang="de-DE" sz="1900" dirty="0"/>
              <a:t>Am Manfred-von-Ardenne-Gymnasium gelten folgende Grundsätze eines respektvollen Miteinanders:</a:t>
            </a:r>
            <a:br>
              <a:rPr lang="de-DE" altLang="de-DE" sz="1900" dirty="0"/>
            </a:br>
            <a:endParaRPr lang="de-DE" altLang="de-DE" sz="1900" i="1" dirty="0"/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Höflichkeit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Toleranz und Akzeptanz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Ablehnung jeglicher Art von Diskriminierung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Gewaltlosigkeit bei der Lösung von Konflikten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Vertrauen und Achtung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Verlässlichkeit und Hilfsbereitschaft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Achtungsvoller Umgang mit fremdem Eigentum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Anstrengung und Leistungsbereitschaft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1900" i="1" dirty="0"/>
              <a:t>Verantwortungsbewusstsein über den eigenen Lernprozess</a:t>
            </a:r>
            <a:r>
              <a:rPr lang="de-DE" altLang="de-DE" sz="1900" dirty="0"/>
              <a:t> </a:t>
            </a:r>
          </a:p>
        </p:txBody>
      </p:sp>
      <p:pic>
        <p:nvPicPr>
          <p:cNvPr id="16387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65E6D13-3DF6-B043-8A7D-BF915654B32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27212"/>
            <a:ext cx="8064896" cy="4554115"/>
          </a:xfrm>
        </p:spPr>
        <p:txBody>
          <a:bodyPr/>
          <a:lstStyle/>
          <a:p>
            <a:pPr eaLnBrk="1" hangingPunct="1"/>
            <a:r>
              <a:rPr lang="de-DE" altLang="de-DE" dirty="0"/>
              <a:t>Gute Zusammenarbeit: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zwischen Schülern, Lehrern, </a:t>
            </a:r>
            <a:r>
              <a:rPr lang="de-DE" altLang="de-DE" b="1" dirty="0">
                <a:solidFill>
                  <a:srgbClr val="7030A0"/>
                </a:solidFill>
              </a:rPr>
              <a:t>Eltern</a:t>
            </a:r>
            <a:r>
              <a:rPr lang="de-DE" altLang="de-DE" dirty="0"/>
              <a:t>, </a:t>
            </a:r>
            <a:r>
              <a:rPr lang="de-DE" altLang="de-DE" b="1" dirty="0">
                <a:solidFill>
                  <a:srgbClr val="7030A0"/>
                </a:solidFill>
              </a:rPr>
              <a:t>Förderverein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   …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auch im Online-Unterricht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bei uns mit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	Microsoft Office 365 und Teams!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dirty="0"/>
              <a:t>	JA! Wir halten uns an die DSGVO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dirty="0"/>
              <a:t>  </a:t>
            </a:r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23E1F7C-6093-804A-9842-AE952FEABF75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899592" y="2996952"/>
            <a:ext cx="8064500" cy="1295400"/>
          </a:xfrm>
        </p:spPr>
        <p:txBody>
          <a:bodyPr/>
          <a:lstStyle/>
          <a:p>
            <a:br>
              <a:rPr lang="de-DE" altLang="de-DE" dirty="0"/>
            </a:br>
            <a:r>
              <a:rPr lang="de-DE" altLang="de-DE" dirty="0">
                <a:solidFill>
                  <a:schemeClr val="tx1"/>
                </a:solidFill>
              </a:rPr>
              <a:t>Die Klasse 7e ist  die Instrumentalklasse.</a:t>
            </a:r>
          </a:p>
        </p:txBody>
      </p:sp>
      <p:sp>
        <p:nvSpPr>
          <p:cNvPr id="3" name="Rechteck 2"/>
          <p:cNvSpPr/>
          <p:nvPr/>
        </p:nvSpPr>
        <p:spPr>
          <a:xfrm>
            <a:off x="1403350" y="525463"/>
            <a:ext cx="612140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4400" kern="0" dirty="0">
                <a:solidFill>
                  <a:srgbClr val="006666"/>
                </a:solidFill>
                <a:latin typeface="Arial"/>
                <a:ea typeface="+mj-ea"/>
                <a:cs typeface="+mj-cs"/>
              </a:rPr>
              <a:t>Instrumentalklasse</a:t>
            </a:r>
            <a:endParaRPr lang="de-DE" sz="44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1FDD3F6-5156-6147-97A9-EE1B955F685E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Religionsunterricht</a:t>
            </a:r>
          </a:p>
        </p:txBody>
      </p:sp>
      <p:sp>
        <p:nvSpPr>
          <p:cNvPr id="13315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altLang="de-DE" dirty="0"/>
              <a:t>Frau Kraft/</a:t>
            </a:r>
          </a:p>
          <a:p>
            <a:r>
              <a:rPr lang="de-DE" altLang="de-DE" dirty="0">
                <a:ea typeface="Verdana"/>
              </a:rPr>
              <a:t>Frau Scherer</a:t>
            </a:r>
          </a:p>
        </p:txBody>
      </p:sp>
      <p:pic>
        <p:nvPicPr>
          <p:cNvPr id="13316" name="Picture 2" descr="Bildergebnis für relig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454" y="2675989"/>
            <a:ext cx="360045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F982314-168F-5544-B6F9-453ECEF15CA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06.2022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2" y="1827213"/>
            <a:ext cx="6658372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DE" altLang="de-DE" sz="2800" b="1" dirty="0"/>
              <a:t>Sonstiges</a:t>
            </a:r>
          </a:p>
          <a:p>
            <a:pPr eaLnBrk="1" hangingPunct="1"/>
            <a:r>
              <a:rPr lang="de-DE" altLang="de-DE" sz="2800" dirty="0">
                <a:latin typeface="Arial" charset="0"/>
              </a:rPr>
              <a:t>Bücherzettel – Online </a:t>
            </a:r>
            <a:r>
              <a:rPr lang="de-DE" altLang="de-DE" sz="2800" dirty="0">
                <a:latin typeface="Arial" charset="0"/>
                <a:sym typeface="Wingdings" panose="05000000000000000000" pitchFamily="2" charset="2"/>
              </a:rPr>
              <a:t></a:t>
            </a:r>
            <a:r>
              <a:rPr lang="de-DE" altLang="de-DE" sz="2800" dirty="0">
                <a:latin typeface="Arial" charset="0"/>
              </a:rPr>
              <a:t> </a:t>
            </a:r>
            <a:r>
              <a:rPr lang="de-DE" altLang="de-DE" sz="2800" dirty="0" err="1">
                <a:latin typeface="Arial" charset="0"/>
              </a:rPr>
              <a:t>OrankeBuch</a:t>
            </a:r>
            <a:br>
              <a:rPr lang="de-DE" altLang="de-DE" sz="2800" dirty="0">
                <a:latin typeface="Arial" charset="0"/>
              </a:rPr>
            </a:br>
            <a:r>
              <a:rPr lang="de-DE" altLang="de-DE" sz="2000" dirty="0">
                <a:latin typeface="Arial" charset="0"/>
              </a:rPr>
              <a:t>(Homepage-Downloadbereich)</a:t>
            </a:r>
          </a:p>
          <a:p>
            <a:pPr eaLnBrk="1" hangingPunct="1"/>
            <a:endParaRPr lang="de-DE" altLang="de-DE" sz="2000" dirty="0">
              <a:latin typeface="Arial" charset="0"/>
            </a:endParaRPr>
          </a:p>
          <a:p>
            <a:pPr eaLnBrk="1" hangingPunct="1"/>
            <a:endParaRPr lang="de-DE" altLang="de-DE" sz="2000" dirty="0">
              <a:latin typeface="Arial" charset="0"/>
            </a:endParaRPr>
          </a:p>
          <a:p>
            <a:pPr eaLnBrk="1" hangingPunct="1"/>
            <a:endParaRPr lang="de-DE" altLang="de-DE" sz="2000" dirty="0"/>
          </a:p>
          <a:p>
            <a:pPr eaLnBrk="1" hangingPunct="1"/>
            <a:r>
              <a:rPr lang="de-DE" altLang="de-DE" sz="2000" dirty="0"/>
              <a:t>Mittagessen „</a:t>
            </a:r>
            <a:r>
              <a:rPr lang="de-DE" altLang="de-DE" sz="2000" dirty="0" err="1"/>
              <a:t>sunshine</a:t>
            </a:r>
            <a:r>
              <a:rPr lang="de-DE" altLang="de-DE" sz="2000" dirty="0"/>
              <a:t>-catering“</a:t>
            </a:r>
          </a:p>
          <a:p>
            <a:pPr eaLnBrk="1" hangingPunct="1">
              <a:buNone/>
            </a:pPr>
            <a:r>
              <a:rPr lang="de-DE" altLang="de-DE" sz="2000" dirty="0"/>
              <a:t>	(Speisesaal in der Philipp-Reis Oberschule)</a:t>
            </a:r>
            <a:endParaRPr lang="de-DE" altLang="de-DE" sz="2000" dirty="0">
              <a:ea typeface="Verdana"/>
            </a:endParaRPr>
          </a:p>
          <a:p>
            <a:pPr eaLnBrk="1" hangingPunct="1"/>
            <a:r>
              <a:rPr lang="de-DE" altLang="de-DE" sz="2000" dirty="0"/>
              <a:t>Schließfächer (</a:t>
            </a:r>
            <a:r>
              <a:rPr lang="de-DE" altLang="de-DE" sz="2000" dirty="0" err="1"/>
              <a:t>astradirect</a:t>
            </a:r>
            <a:r>
              <a:rPr lang="de-DE" altLang="de-DE" sz="2000" dirty="0"/>
              <a:t>)</a:t>
            </a:r>
            <a:endParaRPr lang="de-DE" altLang="de-DE" sz="2000" dirty="0"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dirty="0"/>
              <a:t>	ca. 2,50€ monatlich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500" dirty="0"/>
              <a:t>	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7973153-A5B6-E548-8F69-48317E8DFA4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9A717CE-E73E-2DA1-1BC2-A1E8957BD8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852936"/>
            <a:ext cx="3182355" cy="136943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259632" y="2852936"/>
            <a:ext cx="7772400" cy="1800200"/>
          </a:xfrm>
        </p:spPr>
        <p:txBody>
          <a:bodyPr/>
          <a:lstStyle/>
          <a:p>
            <a:pPr>
              <a:defRPr/>
            </a:pPr>
            <a:r>
              <a:rPr lang="de-DE" sz="2400" dirty="0"/>
              <a:t>voraussichtlich Im Februar/März 2024 </a:t>
            </a:r>
            <a:br>
              <a:rPr lang="de-DE" sz="2400" dirty="0"/>
            </a:br>
            <a:br>
              <a:rPr lang="de-DE" sz="2400" dirty="0"/>
            </a:br>
            <a:r>
              <a:rPr lang="de-DE" sz="2400" dirty="0"/>
              <a:t>nach </a:t>
            </a:r>
            <a:r>
              <a:rPr lang="de-DE" sz="2400" dirty="0" err="1"/>
              <a:t>Blossin</a:t>
            </a:r>
            <a:br>
              <a:rPr lang="de-DE" sz="2400" dirty="0"/>
            </a:br>
            <a:r>
              <a:rPr lang="de-DE" sz="2400" dirty="0"/>
              <a:t> </a:t>
            </a:r>
            <a:br>
              <a:rPr lang="de-DE" sz="2400" dirty="0"/>
            </a:br>
            <a:r>
              <a:rPr lang="de-DE" sz="2000" dirty="0"/>
              <a:t>(BB, südöstlich von Berlin am </a:t>
            </a:r>
            <a:r>
              <a:rPr lang="de-DE" sz="2000" dirty="0" err="1"/>
              <a:t>Wolziger</a:t>
            </a:r>
            <a:r>
              <a:rPr lang="de-DE" sz="2000" dirty="0"/>
              <a:t> See)</a:t>
            </a:r>
          </a:p>
        </p:txBody>
      </p:sp>
      <p:sp>
        <p:nvSpPr>
          <p:cNvPr id="19459" name="Textplatzhalter 5"/>
          <p:cNvSpPr>
            <a:spLocks noGrp="1"/>
          </p:cNvSpPr>
          <p:nvPr>
            <p:ph type="body" idx="1"/>
          </p:nvPr>
        </p:nvSpPr>
        <p:spPr>
          <a:xfrm>
            <a:off x="1371600" y="-9525"/>
            <a:ext cx="7772400" cy="1500188"/>
          </a:xfrm>
        </p:spPr>
        <p:txBody>
          <a:bodyPr/>
          <a:lstStyle/>
          <a:p>
            <a:r>
              <a:rPr lang="de-DE" altLang="de-DE" sz="3600"/>
              <a:t>Klassenfahrt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D287AD5-7EB0-AD4A-A1D9-69731AA5624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1904" y="764705"/>
            <a:ext cx="7772400" cy="1008112"/>
          </a:xfrm>
        </p:spPr>
        <p:txBody>
          <a:bodyPr/>
          <a:lstStyle/>
          <a:p>
            <a:pPr>
              <a:defRPr/>
            </a:pPr>
            <a:r>
              <a:rPr lang="de-DE" dirty="0"/>
              <a:t>Auffrischungskurse</a:t>
            </a:r>
          </a:p>
        </p:txBody>
      </p:sp>
      <p:sp>
        <p:nvSpPr>
          <p:cNvPr id="21507" name="Textplatzhalter 2"/>
          <p:cNvSpPr>
            <a:spLocks noGrp="1"/>
          </p:cNvSpPr>
          <p:nvPr>
            <p:ph type="body" idx="1"/>
          </p:nvPr>
        </p:nvSpPr>
        <p:spPr>
          <a:xfrm>
            <a:off x="1189062" y="1559892"/>
            <a:ext cx="7772400" cy="1500187"/>
          </a:xfrm>
        </p:spPr>
        <p:txBody>
          <a:bodyPr/>
          <a:lstStyle/>
          <a:p>
            <a:r>
              <a:rPr lang="de-DE" altLang="de-DE" sz="3600" dirty="0"/>
              <a:t>Englisch und Mathematik am 24.08. und 25.08. 2023</a:t>
            </a:r>
          </a:p>
          <a:p>
            <a:r>
              <a:rPr lang="de-DE" altLang="de-DE" dirty="0">
                <a:solidFill>
                  <a:srgbClr val="FF0000"/>
                </a:solidFill>
                <a:ea typeface="Verdana"/>
              </a:rPr>
              <a:t>Pro Tag und Zeit nur EINE Eintragung möglich!!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1676064-8FCE-B044-ADAD-28A32F0536EB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9FBA3EB3-8649-AE47-99AC-13A47376C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622923"/>
              </p:ext>
            </p:extLst>
          </p:nvPr>
        </p:nvGraphicFramePr>
        <p:xfrm>
          <a:off x="569204" y="3093903"/>
          <a:ext cx="7966926" cy="3373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2734">
                  <a:extLst>
                    <a:ext uri="{9D8B030D-6E8A-4147-A177-3AD203B41FA5}">
                      <a16:colId xmlns:a16="http://schemas.microsoft.com/office/drawing/2014/main" val="4092958821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val="2348953326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val="3845347642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val="45498782"/>
                    </a:ext>
                  </a:extLst>
                </a:gridCol>
                <a:gridCol w="1593548">
                  <a:extLst>
                    <a:ext uri="{9D8B030D-6E8A-4147-A177-3AD203B41FA5}">
                      <a16:colId xmlns:a16="http://schemas.microsoft.com/office/drawing/2014/main" val="4059300352"/>
                    </a:ext>
                  </a:extLst>
                </a:gridCol>
              </a:tblGrid>
              <a:tr h="536380"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9.00-10.30Uhr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effectLst/>
                        </a:rPr>
                        <a:t>Teilnahme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11.00-12.30 Uhr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effectLst/>
                        </a:rPr>
                        <a:t>Teilnahme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9678055"/>
                  </a:ext>
                </a:extLst>
              </a:tr>
              <a:tr h="631737">
                <a:tc rowSpan="2"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Donnerstag, 24.08.2023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Mathematik 1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Englisch 1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7351169"/>
                  </a:ext>
                </a:extLst>
              </a:tr>
              <a:tr h="727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Englisch 1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Mathematik 1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3473531"/>
                  </a:ext>
                </a:extLst>
              </a:tr>
              <a:tr h="703253">
                <a:tc rowSpan="2"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Freitag, 25.08.2023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Mathematik 2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Englisch 2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8425700"/>
                  </a:ext>
                </a:extLst>
              </a:tr>
              <a:tr h="7747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Englisch 2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effectLst/>
                        </a:rPr>
                        <a:t>Mathematik 2</a:t>
                      </a:r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de-DE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54673401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7D45D8F3-98B8-9B10-14CF-440881E9D7B8}"/>
              </a:ext>
            </a:extLst>
          </p:cNvPr>
          <p:cNvSpPr txBox="1"/>
          <p:nvPr/>
        </p:nvSpPr>
        <p:spPr>
          <a:xfrm>
            <a:off x="1483605" y="6496279"/>
            <a:ext cx="2743200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dirty="0" err="1">
                <a:latin typeface="Arial"/>
                <a:cs typeface="Arial"/>
              </a:rPr>
              <a:t>Räume</a:t>
            </a:r>
            <a:r>
              <a:rPr lang="en-US" sz="1000" dirty="0">
                <a:latin typeface="Arial"/>
                <a:cs typeface="Arial"/>
              </a:rPr>
              <a:t> </a:t>
            </a:r>
            <a:r>
              <a:rPr lang="en-US" sz="1000" dirty="0" err="1">
                <a:latin typeface="Arial"/>
                <a:cs typeface="Arial"/>
              </a:rPr>
              <a:t>werden</a:t>
            </a:r>
            <a:r>
              <a:rPr lang="en-US" sz="1000" dirty="0">
                <a:latin typeface="Arial"/>
                <a:cs typeface="Arial"/>
              </a:rPr>
              <a:t> </a:t>
            </a:r>
            <a:r>
              <a:rPr lang="en-US" sz="1000" dirty="0" err="1">
                <a:latin typeface="Arial"/>
                <a:cs typeface="Arial"/>
              </a:rPr>
              <a:t>noch</a:t>
            </a:r>
            <a:r>
              <a:rPr lang="en-US" sz="1000" dirty="0">
                <a:latin typeface="Arial"/>
                <a:cs typeface="Arial"/>
              </a:rPr>
              <a:t> </a:t>
            </a:r>
            <a:r>
              <a:rPr lang="en-US" sz="1000" dirty="0" err="1">
                <a:latin typeface="Arial"/>
                <a:cs typeface="Arial"/>
              </a:rPr>
              <a:t>bekanntgegeben</a:t>
            </a:r>
            <a:r>
              <a:rPr lang="en-US" sz="1000" dirty="0">
                <a:latin typeface="Arial"/>
                <a:cs typeface="Arial"/>
              </a:rPr>
              <a:t>!</a:t>
            </a:r>
            <a:endParaRPr lang="de-DE" dirty="0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484313"/>
            <a:ext cx="7313612" cy="4457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b="1" dirty="0"/>
              <a:t>Was man wissen muss:</a:t>
            </a:r>
          </a:p>
          <a:p>
            <a:pPr eaLnBrk="1" hangingPunct="1">
              <a:buNone/>
            </a:pPr>
            <a:r>
              <a:rPr lang="de-DE" altLang="de-DE" sz="3200" b="1" dirty="0"/>
              <a:t>Versetzungsregeln: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 sz="2400" b="1" dirty="0"/>
          </a:p>
          <a:p>
            <a:pPr eaLnBrk="1" hangingPunct="1">
              <a:buFont typeface="Wingdings" pitchFamily="2" charset="2"/>
              <a:buNone/>
            </a:pPr>
            <a:r>
              <a:rPr lang="de-DE" altLang="de-DE" sz="2400" b="1" dirty="0"/>
              <a:t>Probejahr nicht bestanden, wenn</a:t>
            </a:r>
          </a:p>
          <a:p>
            <a:pPr eaLnBrk="1" hangingPunct="1"/>
            <a:r>
              <a:rPr lang="de-DE" altLang="de-DE" sz="2400" b="1" dirty="0"/>
              <a:t>2x5 ohne Ausgleich</a:t>
            </a:r>
          </a:p>
          <a:p>
            <a:pPr eaLnBrk="1" hangingPunct="1"/>
            <a:r>
              <a:rPr lang="de-DE" altLang="de-DE" sz="2400" b="1" dirty="0"/>
              <a:t>2x5 in den Kernfächern</a:t>
            </a:r>
          </a:p>
          <a:p>
            <a:pPr eaLnBrk="1" hangingPunct="1"/>
            <a:r>
              <a:rPr lang="de-DE" altLang="de-DE" sz="2400" b="1" dirty="0"/>
              <a:t>1x6 in den Kernfächern</a:t>
            </a:r>
          </a:p>
          <a:p>
            <a:pPr eaLnBrk="1" hangingPunct="1"/>
            <a:endParaRPr lang="de-DE" altLang="de-DE" sz="2400" b="1" dirty="0"/>
          </a:p>
          <a:p>
            <a:pPr eaLnBrk="1" hangingPunct="1"/>
            <a:r>
              <a:rPr lang="de-DE" altLang="de-DE" sz="2400" b="1" dirty="0"/>
              <a:t>7-9 1xNachprüfung</a:t>
            </a:r>
            <a:endParaRPr lang="de-DE" altLang="de-DE" sz="2400" b="1" dirty="0">
              <a:ea typeface="Verdana"/>
            </a:endParaRPr>
          </a:p>
        </p:txBody>
      </p:sp>
      <p:pic>
        <p:nvPicPr>
          <p:cNvPr id="20483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4AC3A1D9-6B68-3446-BACE-2883465C9F9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idx="1"/>
          </p:nvPr>
        </p:nvSpPr>
        <p:spPr>
          <a:xfrm>
            <a:off x="755576" y="1827212"/>
            <a:ext cx="8208912" cy="455411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b="1" dirty="0"/>
              <a:t>	Schulbeginn: 28.08.2023, 10.00 Uhr</a:t>
            </a:r>
          </a:p>
          <a:p>
            <a:pPr eaLnBrk="1" hangingPunct="1">
              <a:buFont typeface="Wingdings" pitchFamily="2" charset="2"/>
              <a:buNone/>
            </a:pPr>
            <a:endParaRPr lang="de-DE" altLang="de-DE" sz="1000" b="1" dirty="0"/>
          </a:p>
          <a:p>
            <a:pPr eaLnBrk="1" hangingPunct="1">
              <a:buNone/>
            </a:pPr>
            <a:r>
              <a:rPr lang="de-DE" altLang="de-DE" sz="2000" b="1" dirty="0"/>
              <a:t>	Ab 22.08.23 unter www.ardenne-gymnasium.de aktuell informieren! </a:t>
            </a:r>
          </a:p>
          <a:p>
            <a:pPr eaLnBrk="1" hangingPunct="1">
              <a:buNone/>
            </a:pPr>
            <a:r>
              <a:rPr lang="de-DE" altLang="de-DE" b="1" dirty="0"/>
              <a:t>	</a:t>
            </a:r>
            <a:r>
              <a:rPr lang="de-DE" altLang="de-DE" dirty="0"/>
              <a:t>Kleine Einschulungsfeier in der Aula, anschließend übernehmen KL, Stundenpläne, Belehrungen, Führung durchs Haus, Kennenlernspiel, Einführung Methodentage.</a:t>
            </a:r>
            <a:endParaRPr lang="de-DE" altLang="de-DE" dirty="0"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200" b="1" dirty="0"/>
              <a:t>	</a:t>
            </a:r>
            <a:r>
              <a:rPr lang="de-DE" altLang="de-DE" sz="2200" dirty="0"/>
              <a:t>Eltern dürfen die Schüler gern zu Schule begleiten – Ende gegen 13.30 Uhr</a:t>
            </a:r>
            <a:endParaRPr lang="de-DE" altLang="de-DE" sz="2200" dirty="0">
              <a:ea typeface="Verdana"/>
            </a:endParaRPr>
          </a:p>
          <a:p>
            <a:pPr eaLnBrk="1" hangingPunct="1"/>
            <a:endParaRPr lang="de-DE" altLang="de-DE" dirty="0"/>
          </a:p>
        </p:txBody>
      </p:sp>
      <p:pic>
        <p:nvPicPr>
          <p:cNvPr id="26627" name="Picture 8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E07D164-1D02-EA46-8A54-E8174653E729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527751" cy="1143000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Unser Namensgeber</a:t>
            </a:r>
          </a:p>
        </p:txBody>
      </p:sp>
      <p:pic>
        <p:nvPicPr>
          <p:cNvPr id="4103" name="Picture 7" descr="1988_Mv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188" y="1500188"/>
            <a:ext cx="3649662" cy="4824412"/>
          </a:xfrm>
          <a:noFill/>
        </p:spPr>
      </p:pic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2276475"/>
            <a:ext cx="4402137" cy="4176713"/>
          </a:xfrm>
        </p:spPr>
        <p:txBody>
          <a:bodyPr/>
          <a:lstStyle/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geboren: 20.Januar.1907 (Hamburg)</a:t>
            </a:r>
          </a:p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tätig in: angewandte Physik; Medizintechnik</a:t>
            </a:r>
          </a:p>
          <a:p>
            <a:pPr eaLnBrk="1" hangingPunct="1"/>
            <a:r>
              <a:rPr lang="de-DE" altLang="de-DE" dirty="0">
                <a:latin typeface="Calibri" panose="020F0502020204030204" pitchFamily="34" charset="0"/>
                <a:cs typeface="Calibri" panose="020F0502020204030204" pitchFamily="34" charset="0"/>
              </a:rPr>
              <a:t>gestorben: 26.Mai.1997 (Dresden)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6A2B19-71A4-FB48-879B-2C13AD0066BB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  <p:transition spd="med" advClick="0" advTm="10000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7313612" cy="3559423"/>
          </a:xfrm>
        </p:spPr>
        <p:txBody>
          <a:bodyPr/>
          <a:lstStyle/>
          <a:p>
            <a:pPr algn="ctr"/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Danke für die Aufmerksamkeit</a:t>
            </a: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Fragen?</a:t>
            </a: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8840"/>
            <a:ext cx="208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8E452815-A7AE-8140-9AD9-EEA922C0AFD6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  <p:extLst>
      <p:ext uri="{BB962C8B-B14F-4D97-AF65-F5344CB8AC3E}">
        <p14:creationId xmlns:p14="http://schemas.microsoft.com/office/powerpoint/2010/main" val="3539838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33337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1916832"/>
            <a:ext cx="6552455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de-DE" altLang="de-DE" sz="25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Schöne Ferien 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25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und ein herzliches Willkommen 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12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am</a:t>
            </a:r>
          </a:p>
          <a:p>
            <a:pPr algn="ctr" eaLnBrk="1" hangingPunct="1">
              <a:buFont typeface="Wingdings" pitchFamily="2" charset="2"/>
              <a:buNone/>
            </a:pPr>
            <a:endParaRPr lang="de-DE" altLang="de-DE" sz="12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de-DE" altLang="de-DE" sz="2500" b="1" dirty="0"/>
              <a:t>Manfred-von-Ardenne-Gymnasium</a:t>
            </a:r>
            <a:r>
              <a:rPr lang="de-DE" altLang="de-DE" sz="2500" dirty="0"/>
              <a:t> </a:t>
            </a:r>
          </a:p>
        </p:txBody>
      </p:sp>
      <p:pic>
        <p:nvPicPr>
          <p:cNvPr id="27652" name="Picture 5" descr="MC90044040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3080" y="1550987"/>
            <a:ext cx="1878013" cy="1878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91ED6A2-4A35-314C-A860-7FAEA888A275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4100" b="1" kern="12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>Unser Gebäude</a:t>
            </a:r>
          </a:p>
        </p:txBody>
      </p:sp>
      <p:pic>
        <p:nvPicPr>
          <p:cNvPr id="6147" name="Inhaltsplatzhalter 3" descr="A FASSADE Bild 024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5755" y="1916832"/>
            <a:ext cx="6674637" cy="3961159"/>
          </a:xfr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133A078-32C5-904F-B2E5-12EEB3777890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268760"/>
            <a:ext cx="7313612" cy="52565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altLang="de-DE" sz="1600" b="1" dirty="0"/>
              <a:t>Klasse	Klassenlehrer/in</a:t>
            </a:r>
            <a:endParaRPr lang="de-DE" altLang="de-DE" sz="1600" b="1" dirty="0">
              <a:ea typeface="Verdana"/>
            </a:endParaRPr>
          </a:p>
          <a:p>
            <a:pPr eaLnBrk="1" hangingPunct="1">
              <a:buClr>
                <a:srgbClr val="006666"/>
              </a:buClr>
            </a:pPr>
            <a:r>
              <a:rPr lang="de-DE" altLang="de-DE" sz="1600" dirty="0"/>
              <a:t>7a - Frau Schultheiß	</a:t>
            </a:r>
            <a:endParaRPr lang="de-DE" altLang="de-DE" sz="1600" dirty="0">
              <a:ea typeface="Verdana"/>
            </a:endParaRPr>
          </a:p>
          <a:p>
            <a:pPr eaLnBrk="1" hangingPunct="1">
              <a:buClr>
                <a:srgbClr val="006666"/>
              </a:buClr>
            </a:pPr>
            <a:r>
              <a:rPr lang="de-DE" altLang="de-DE" sz="1600" dirty="0"/>
              <a:t>7b - Frau </a:t>
            </a:r>
            <a:r>
              <a:rPr lang="de-DE" altLang="de-DE" sz="1600" dirty="0" err="1"/>
              <a:t>Gröpler</a:t>
            </a:r>
            <a:endParaRPr lang="de-DE" altLang="de-DE" sz="1600" dirty="0">
              <a:ea typeface="Verdana"/>
            </a:endParaRPr>
          </a:p>
          <a:p>
            <a:pPr eaLnBrk="1" hangingPunct="1">
              <a:buClr>
                <a:srgbClr val="006666"/>
              </a:buClr>
            </a:pPr>
            <a:r>
              <a:rPr lang="de-DE" altLang="de-DE" sz="1600" dirty="0"/>
              <a:t>7c - Frau Quicker</a:t>
            </a:r>
            <a:endParaRPr lang="de-DE" altLang="de-DE" sz="1600" dirty="0">
              <a:ea typeface="Verdana"/>
            </a:endParaRPr>
          </a:p>
          <a:p>
            <a:pPr eaLnBrk="1" hangingPunct="1">
              <a:buClr>
                <a:srgbClr val="006666"/>
              </a:buClr>
            </a:pPr>
            <a:r>
              <a:rPr lang="de-DE" altLang="de-DE" sz="1600" dirty="0"/>
              <a:t>7d - Frau Schikora</a:t>
            </a:r>
            <a:endParaRPr lang="de-DE" altLang="de-DE" sz="1600" dirty="0">
              <a:ea typeface="Verdana"/>
            </a:endParaRPr>
          </a:p>
          <a:p>
            <a:pPr eaLnBrk="1" hangingPunct="1">
              <a:buClr>
                <a:srgbClr val="006666"/>
              </a:buClr>
            </a:pPr>
            <a:r>
              <a:rPr lang="de-DE" altLang="de-DE" sz="1600" dirty="0">
                <a:ea typeface="Verdana"/>
              </a:rPr>
              <a:t>7e - Frau Scherer</a:t>
            </a:r>
          </a:p>
          <a:p>
            <a:pPr>
              <a:buClr>
                <a:srgbClr val="006666"/>
              </a:buClr>
            </a:pPr>
            <a:r>
              <a:rPr lang="de-DE" altLang="de-DE" sz="1600" dirty="0">
                <a:ea typeface="Verdana"/>
              </a:rPr>
              <a:t>7f - Herr </a:t>
            </a:r>
            <a:r>
              <a:rPr lang="de-DE" altLang="de-DE" sz="1600" dirty="0" err="1">
                <a:ea typeface="Verdana"/>
              </a:rPr>
              <a:t>Schneyer</a:t>
            </a:r>
            <a:endParaRPr lang="de-DE" altLang="de-DE" sz="1600" dirty="0">
              <a:ea typeface="Verdana"/>
            </a:endParaRPr>
          </a:p>
          <a:p>
            <a:pPr eaLnBrk="1" hangingPunct="1">
              <a:buNone/>
            </a:pPr>
            <a:endParaRPr lang="de-DE" altLang="de-DE" sz="1600" dirty="0">
              <a:ea typeface="Verdana"/>
            </a:endParaRPr>
          </a:p>
          <a:p>
            <a:pPr eaLnBrk="1" hangingPunct="1">
              <a:buNone/>
            </a:pPr>
            <a:r>
              <a:rPr lang="de-DE" altLang="de-DE" sz="1600" dirty="0"/>
              <a:t>E-Mail-Adressen immer: </a:t>
            </a:r>
            <a:r>
              <a:rPr lang="de-DE" altLang="de-DE" sz="1600" dirty="0" err="1"/>
              <a:t>nachname@ardenne-gymnasium.de</a:t>
            </a:r>
            <a:br>
              <a:rPr lang="de-DE" altLang="de-DE" sz="1600" dirty="0"/>
            </a:br>
            <a:endParaRPr lang="de-DE" altLang="de-DE" sz="1000" dirty="0"/>
          </a:p>
          <a:p>
            <a:pPr eaLnBrk="1" hangingPunct="1">
              <a:buNone/>
            </a:pPr>
            <a:r>
              <a:rPr lang="de-DE" altLang="de-DE" sz="1600" dirty="0" err="1"/>
              <a:t>schultheiss@ardenne-gymnasium.de</a:t>
            </a:r>
            <a:endParaRPr lang="de-DE" altLang="de-DE" sz="1600" dirty="0">
              <a:ea typeface="Verdana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altLang="de-DE" sz="1600" dirty="0" err="1"/>
              <a:t>groepler@ardenne-gymnasium.de</a:t>
            </a:r>
            <a:endParaRPr lang="de-DE" altLang="de-DE" sz="1600" dirty="0">
              <a:ea typeface="Verdana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altLang="de-DE" sz="1600" dirty="0"/>
              <a:t>quicker@ardenne-gymnasium.de</a:t>
            </a:r>
            <a:endParaRPr lang="de-DE" altLang="de-DE" sz="1600" dirty="0">
              <a:ea typeface="Verdana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altLang="de-DE" sz="1600" dirty="0"/>
              <a:t>schikora@ardenne-gymnasium.de</a:t>
            </a:r>
            <a:endParaRPr lang="de-DE" altLang="de-DE" sz="1600" dirty="0">
              <a:ea typeface="Verdana"/>
            </a:endParaRPr>
          </a:p>
          <a:p>
            <a:pPr>
              <a:lnSpc>
                <a:spcPct val="150000"/>
              </a:lnSpc>
              <a:buNone/>
            </a:pPr>
            <a:r>
              <a:rPr lang="de-DE" sz="1600" dirty="0">
                <a:ea typeface="Verdana"/>
              </a:rPr>
              <a:t>scherer@ardenne-gymnasium.de</a:t>
            </a:r>
          </a:p>
          <a:p>
            <a:pPr>
              <a:lnSpc>
                <a:spcPct val="150000"/>
              </a:lnSpc>
              <a:buNone/>
            </a:pPr>
            <a:r>
              <a:rPr lang="de-DE" sz="1600" dirty="0">
                <a:ea typeface="Verdana"/>
              </a:rPr>
              <a:t>schneyer@ardenne-gymnasium.de</a:t>
            </a:r>
          </a:p>
          <a:p>
            <a:pPr>
              <a:buFont typeface="Wingdings" pitchFamily="2" charset="2"/>
              <a:buNone/>
            </a:pPr>
            <a:endParaRPr lang="de-DE" altLang="de-DE" sz="1600" dirty="0">
              <a:ea typeface="Verdana"/>
            </a:endParaRPr>
          </a:p>
          <a:p>
            <a:pPr eaLnBrk="1" hangingPunct="1">
              <a:buFont typeface="Wingdings" pitchFamily="2" charset="2"/>
              <a:buNone/>
            </a:pPr>
            <a:endParaRPr lang="de-DE" altLang="de-DE" sz="2200" dirty="0">
              <a:solidFill>
                <a:schemeClr val="accent1">
                  <a:lumMod val="50000"/>
                </a:schemeClr>
              </a:solidFill>
              <a:ea typeface="Verdana"/>
            </a:endParaRPr>
          </a:p>
          <a:p>
            <a:pPr eaLnBrk="1" hangingPunct="1">
              <a:buNone/>
            </a:pPr>
            <a:endParaRPr lang="de-DE" altLang="de-DE" sz="2400" dirty="0">
              <a:solidFill>
                <a:schemeClr val="accent1">
                  <a:lumMod val="50000"/>
                </a:schemeClr>
              </a:solidFill>
              <a:ea typeface="Verdana"/>
            </a:endParaRPr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44624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0E531DF9-426E-BD46-8281-4EE645F80B63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1940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400" dirty="0" err="1"/>
              <a:t>MvA</a:t>
            </a:r>
            <a:endParaRPr lang="de-DE" altLang="de-DE" sz="24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100" dirty="0"/>
              <a:t>Fusion 2004 zwischen dem </a:t>
            </a:r>
            <a:r>
              <a:rPr lang="de-DE" altLang="de-DE" sz="2100" dirty="0" err="1"/>
              <a:t>Oranke</a:t>
            </a:r>
            <a:r>
              <a:rPr lang="de-DE" altLang="de-DE" sz="2100" dirty="0"/>
              <a:t>- und Pestalozzi-Gymnasien</a:t>
            </a:r>
          </a:p>
          <a:p>
            <a:pPr eaLnBrk="1" hangingPunct="1">
              <a:lnSpc>
                <a:spcPct val="80000"/>
              </a:lnSpc>
            </a:pPr>
            <a:endParaRPr lang="de-DE" altLang="de-DE" sz="21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100" dirty="0"/>
              <a:t>Ca. 870 Schüler und 75 Lehrer</a:t>
            </a:r>
            <a:endParaRPr lang="de-DE" altLang="de-DE" sz="2100" dirty="0">
              <a:ea typeface="Verdana"/>
            </a:endParaRPr>
          </a:p>
          <a:p>
            <a:pPr eaLnBrk="1" hangingPunct="1">
              <a:lnSpc>
                <a:spcPct val="80000"/>
              </a:lnSpc>
            </a:pPr>
            <a:endParaRPr lang="de-DE" altLang="de-DE" sz="2100" dirty="0"/>
          </a:p>
          <a:p>
            <a:pPr eaLnBrk="1" hangingPunct="1">
              <a:lnSpc>
                <a:spcPct val="80000"/>
              </a:lnSpc>
            </a:pPr>
            <a:r>
              <a:rPr lang="de-DE" altLang="de-DE" sz="2100" dirty="0"/>
              <a:t>Ziel ist es, unseren Schülern eine hohe Allgemeinbildung zu vermitteln, ihnen zu helfen, Kompetenzen zu entwickeln, die sie in die Lage versetzen,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100" dirty="0"/>
              <a:t>			- Studium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100" dirty="0"/>
              <a:t>			- Beruf,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altLang="de-DE" sz="2100" dirty="0"/>
              <a:t>			- sich im Leben zurechtzufinden.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1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100" dirty="0"/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4625" y="30162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90F6921F-54FF-FE4D-8C95-3D3E85FB0218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551EC54F-8BEC-A192-DC5D-4F662C60F3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06793"/>
              </p:ext>
            </p:extLst>
          </p:nvPr>
        </p:nvGraphicFramePr>
        <p:xfrm>
          <a:off x="4355976" y="1556792"/>
          <a:ext cx="4683818" cy="484609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06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7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Klasse 7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Klasse 8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Klasse 9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Klasse 10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Deutsch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Mathematik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</a:rPr>
                        <a:t>Englisch</a:t>
                      </a:r>
                      <a:endParaRPr lang="de-DE" sz="10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Franz./Lat.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4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 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Biologie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Physik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1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Chemie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 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Geschichte/SK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2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Erdkunde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Ethik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</a:rPr>
                        <a:t> </a:t>
                      </a:r>
                      <a:endParaRPr lang="de-DE" sz="10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Musik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Bildende Kunst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 dirty="0">
                          <a:effectLst/>
                        </a:rPr>
                        <a:t>Sport</a:t>
                      </a:r>
                      <a:endParaRPr lang="de-DE" sz="1000" b="1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 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5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WPU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1(ITG)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2Lat./2WPU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3Lat./2WPU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 Inf/3Lat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sonst 2*2WPU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 b="1">
                          <a:effectLst/>
                        </a:rPr>
                        <a:t>Gesamt</a:t>
                      </a:r>
                      <a:endParaRPr lang="de-DE" sz="1000" b="1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33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34/35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34/35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9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51855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</a:rPr>
                        <a:t>Der ITG-Unterricht in Klasse 7 wird beibehalten. WPU läuft von Klasse 8 und 9 mit jeweils zwei Wochenstunden. In Klasse 10 werden im Rahmen des Wahlpflichtunterrichts zwei Fächer plus freiwillig ein Zusatzfach angeboten. </a:t>
                      </a:r>
                      <a:endParaRPr lang="de-DE" sz="1000" dirty="0">
                        <a:effectLst/>
                        <a:latin typeface="Verdana"/>
                        <a:ea typeface="Times New Roman"/>
                        <a:cs typeface="Arial"/>
                      </a:endParaRPr>
                    </a:p>
                  </a:txBody>
                  <a:tcPr marL="11144" marR="11144" marT="11144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7" name="Titel 1">
            <a:extLst>
              <a:ext uri="{FF2B5EF4-FFF2-40B4-BE49-F238E27FC236}">
                <a16:creationId xmlns:a16="http://schemas.microsoft.com/office/drawing/2014/main" id="{002684FF-3FAD-3928-7635-CDA3C606026F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cs typeface="Times New Roman" panose="02020603050405020304" pitchFamily="18" charset="0"/>
              </a:rPr>
              <a:t>Unterrichtszeiten und Stundentafel</a:t>
            </a:r>
            <a:endParaRPr lang="de-DE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10FB8A9-F89C-96EC-0521-F6C542833203}"/>
              </a:ext>
            </a:extLst>
          </p:cNvPr>
          <p:cNvSpPr txBox="1">
            <a:spLocks noRot="1" noChangeArrowheads="1"/>
          </p:cNvSpPr>
          <p:nvPr/>
        </p:nvSpPr>
        <p:spPr bwMode="auto">
          <a:xfrm>
            <a:off x="559918" y="1252512"/>
            <a:ext cx="5236218" cy="470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kern="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kern="0" dirty="0">
                <a:solidFill>
                  <a:srgbClr val="002060"/>
                </a:solidFill>
                <a:cs typeface="Times New Roman" panose="02020603050405020304" pitchFamily="18" charset="0"/>
              </a:rPr>
              <a:t>	</a:t>
            </a:r>
            <a:r>
              <a:rPr lang="de-DE" sz="1200" b="1" kern="0" dirty="0">
                <a:cs typeface="Times New Roman" panose="02020603050405020304" pitchFamily="18" charset="0"/>
              </a:rPr>
              <a:t>Montag bis Freitag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1. Stunde          08.00 Uhr – 08.45 Uhr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2. Stunde          08.50 Uhr – 09.35 Uhr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3./4. Stunde     09.55 Uhr – 11.25 Uhr         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5. Stunde          11.55 Uhr – 12.40 Uhr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6. Stunde          12.45 Uhr – 13.30 Uhr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7./8. Stunde     13.50 Uhr – 15.20 Uhr      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de-DE" sz="1200" kern="0" dirty="0">
                <a:cs typeface="Times New Roman" panose="02020603050405020304" pitchFamily="18" charset="0"/>
              </a:rPr>
              <a:t>	9./10. Stunde   15.35 Uhr – 17.05 Uhr  </a:t>
            </a:r>
            <a:r>
              <a:rPr lang="de-DE" sz="1200" kern="0" dirty="0">
                <a:solidFill>
                  <a:srgbClr val="002060"/>
                </a:solidFill>
                <a:cs typeface="Times New Roman" panose="02020603050405020304" pitchFamily="18" charset="0"/>
              </a:rPr>
              <a:t>       </a:t>
            </a:r>
          </a:p>
        </p:txBody>
      </p:sp>
    </p:spTree>
    <p:extLst>
      <p:ext uri="{BB962C8B-B14F-4D97-AF65-F5344CB8AC3E}">
        <p14:creationId xmlns:p14="http://schemas.microsoft.com/office/powerpoint/2010/main" val="403951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8400" y="333375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773238"/>
            <a:ext cx="6657975" cy="10080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DE" altLang="de-DE" sz="2500" b="1" dirty="0"/>
              <a:t>Wahlpflichtunterricht</a:t>
            </a:r>
          </a:p>
          <a:p>
            <a:pPr eaLnBrk="1" hangingPunct="1"/>
            <a:endParaRPr lang="de-DE" altLang="de-DE" sz="2500" b="1" dirty="0"/>
          </a:p>
          <a:p>
            <a:pPr eaLnBrk="1" hangingPunct="1"/>
            <a:endParaRPr lang="de-DE" altLang="de-DE" sz="2500" dirty="0"/>
          </a:p>
          <a:p>
            <a:pPr eaLnBrk="1" hangingPunct="1"/>
            <a:endParaRPr lang="de-DE" altLang="de-DE" sz="25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21497EE-A497-4942-8300-5288D82B4FDD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1A91D95A-813C-062D-0706-08B6B607F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292307"/>
              </p:ext>
            </p:extLst>
          </p:nvPr>
        </p:nvGraphicFramePr>
        <p:xfrm>
          <a:off x="899592" y="2492896"/>
          <a:ext cx="8136900" cy="3816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2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2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4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24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32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Klasse 8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Phänologie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Latein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NaWi</a:t>
                      </a:r>
                      <a:endParaRPr kumimoji="0" lang="de-DE" sz="14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Klasse 9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Latein, Französisch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Handy-Physik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Mathematik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kumimoji="0" lang="de-DE" sz="14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NaWi</a:t>
                      </a:r>
                      <a:endParaRPr kumimoji="0" lang="de-DE" sz="14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Klasse 10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Schiene I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Latein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Englisch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Physik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NaWi</a:t>
                      </a:r>
                      <a:endParaRPr kumimoji="0" lang="de-DE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Schiene II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Musik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Kunst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Geschichte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Erdkunde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Informatik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28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Schiene III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DS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Philosophie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kumimoji="0" lang="de-DE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260350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2852738"/>
            <a:ext cx="4857750" cy="80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altLang="de-DE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000"/>
          </a:p>
          <a:p>
            <a:pPr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4406900" y="3273425"/>
            <a:ext cx="3317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1800572" y="673100"/>
            <a:ext cx="4163319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None/>
            </a:pPr>
            <a:r>
              <a:rPr lang="de-DE" altLang="de-DE" sz="2800" b="1">
                <a:latin typeface="Arial" charset="0"/>
              </a:rPr>
              <a:t>Arbeitsgemeinschaften</a:t>
            </a:r>
            <a:endParaRPr lang="de-DE"/>
          </a:p>
        </p:txBody>
      </p:sp>
      <p:sp>
        <p:nvSpPr>
          <p:cNvPr id="12294" name="Textfeld 1"/>
          <p:cNvSpPr txBox="1">
            <a:spLocks noChangeArrowheads="1"/>
          </p:cNvSpPr>
          <p:nvPr/>
        </p:nvSpPr>
        <p:spPr bwMode="auto">
          <a:xfrm>
            <a:off x="1547813" y="1916113"/>
            <a:ext cx="7056437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Englisch (Cambridge)	Aquaristik	Schulgarten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Anime			Buddy		Fotografie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Kochen			Chor		Schach	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Rezitation		Band		fit4future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Französisch (DELF)	Hip Hop		Tischtennis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Volleyball		Schülerzeitung	Fashion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…und weitere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		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 dirty="0">
                <a:latin typeface="Arial" charset="0"/>
              </a:rPr>
              <a:t>		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 dirty="0">
              <a:latin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8140053-1BE3-EC4D-BE54-A1E89C4A236A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59563" y="260350"/>
            <a:ext cx="2082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3350" y="2852738"/>
            <a:ext cx="4857750" cy="809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altLang="de-DE" sz="180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altLang="de-DE" sz="2000"/>
          </a:p>
          <a:p>
            <a:pPr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4406900" y="3273425"/>
            <a:ext cx="33178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de-DE" altLang="de-DE" sz="1800"/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2165544" y="673100"/>
            <a:ext cx="3433377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80000"/>
              </a:lnSpc>
              <a:buNone/>
            </a:pPr>
            <a:r>
              <a:rPr lang="de-DE" altLang="de-DE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Tablet-Klassen</a:t>
            </a:r>
            <a:endParaRPr lang="de-DE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8140053-1BE3-EC4D-BE54-A1E89C4A236A}"/>
              </a:ext>
            </a:extLst>
          </p:cNvPr>
          <p:cNvSpPr txBox="1"/>
          <p:nvPr/>
        </p:nvSpPr>
        <p:spPr>
          <a:xfrm>
            <a:off x="5508104" y="6611779"/>
            <a:ext cx="42484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>
                <a:solidFill>
                  <a:schemeClr val="bg1">
                    <a:lumMod val="50000"/>
                  </a:schemeClr>
                </a:solidFill>
              </a:rPr>
              <a:t>S.Herberg</a:t>
            </a:r>
            <a:r>
              <a:rPr lang="de-DE" sz="1000" dirty="0">
                <a:solidFill>
                  <a:schemeClr val="bg1">
                    <a:lumMod val="50000"/>
                  </a:schemeClr>
                </a:solidFill>
              </a:rPr>
              <a:t> - Vorstellung neue 7.Klassen 07.2023</a:t>
            </a:r>
          </a:p>
        </p:txBody>
      </p:sp>
      <p:pic>
        <p:nvPicPr>
          <p:cNvPr id="2" name="Grafik 2" descr="Ein Bild, das Text, Person, drinnen, computer enthält.&#10;&#10;Beschreibung automatisch generiert.">
            <a:extLst>
              <a:ext uri="{FF2B5EF4-FFF2-40B4-BE49-F238E27FC236}">
                <a16:creationId xmlns:a16="http://schemas.microsoft.com/office/drawing/2014/main" id="{36892258-FE88-F88A-B17A-CD1633A8B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106" y="4126619"/>
            <a:ext cx="2857500" cy="2038350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0A2908-E1AE-C6C1-2592-89EE9667673F}"/>
              </a:ext>
            </a:extLst>
          </p:cNvPr>
          <p:cNvSpPr txBox="1"/>
          <p:nvPr/>
        </p:nvSpPr>
        <p:spPr>
          <a:xfrm>
            <a:off x="896039" y="1658038"/>
            <a:ext cx="7691606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Ab Schuljahr 2023/24 alle Schülerinnen und Schüler des 8. Jahrgangs </a:t>
            </a:r>
            <a:endParaRPr lang="de-DE" dirty="0">
              <a:cs typeface="Arial" charset="0"/>
            </a:endParaRPr>
          </a:p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Unser Konzept - die Eltern erwerben das Gerät für ihre  Kinder</a:t>
            </a:r>
            <a:endParaRPr lang="de-DE" dirty="0">
              <a:cs typeface="Arial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unter anderem als digitaler Hefter</a:t>
            </a:r>
            <a:endParaRPr lang="de-DE" dirty="0">
              <a:cs typeface="Arial" charset="0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Recherche im Internet</a:t>
            </a:r>
            <a:endParaRPr lang="de-DE" dirty="0">
              <a:cs typeface="Arial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Erstellung von Präsentationen, Protokollen, interaktiven Plakaten, Filmen, Hörspielen</a:t>
            </a:r>
            <a:endParaRPr lang="de-DE" dirty="0">
              <a:cs typeface="Arial"/>
            </a:endParaRPr>
          </a:p>
          <a:p>
            <a:pPr marL="742950" lvl="1" indent="-285750" algn="l">
              <a:buFont typeface="Wingdings"/>
              <a:buChar char="ü"/>
            </a:pPr>
            <a:r>
              <a:rPr lang="de-DE" dirty="0">
                <a:latin typeface="Arial"/>
                <a:cs typeface="Arial"/>
              </a:rPr>
              <a:t>Nutzung spezieller schulischer Apps und digitaler Schulbücher </a:t>
            </a:r>
            <a:endParaRPr lang="de-DE" dirty="0"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Auf Elternabenden in der 7. Klasse werden wir Sie über die Kaufmodalitäten informieren.</a:t>
            </a:r>
            <a:endParaRPr lang="de-DE" dirty="0">
              <a:cs typeface="Arial"/>
            </a:endParaRPr>
          </a:p>
          <a:p>
            <a:pPr marL="285750" indent="-285750" algn="l">
              <a:buFont typeface="Arial"/>
              <a:buChar char="•"/>
            </a:pPr>
            <a:endParaRPr lang="de-DE" dirty="0">
              <a:cs typeface="Arial"/>
            </a:endParaRPr>
          </a:p>
          <a:p>
            <a:pPr marL="285750" indent="-285750" algn="l">
              <a:buFont typeface="Arial"/>
              <a:buChar char="•"/>
            </a:pPr>
            <a:r>
              <a:rPr lang="de-DE" dirty="0">
                <a:latin typeface="Arial"/>
                <a:cs typeface="Arial"/>
              </a:rPr>
              <a:t>             Gerät: iPad</a:t>
            </a:r>
          </a:p>
          <a:p>
            <a:pPr algn="l"/>
            <a:endParaRPr lang="de-DE" dirty="0">
              <a:cs typeface="Arial"/>
            </a:endParaRPr>
          </a:p>
          <a:p>
            <a:pPr algn="l"/>
            <a:r>
              <a:rPr lang="de-DE" dirty="0">
                <a:latin typeface="Arial"/>
                <a:cs typeface="Arial"/>
              </a:rPr>
              <a:t>                               !!!Bitte noch nicht kaufen!!!</a:t>
            </a:r>
            <a:endParaRPr lang="de-DE" dirty="0">
              <a:cs typeface="Arial"/>
            </a:endParaRPr>
          </a:p>
          <a:p>
            <a:pPr algn="l"/>
            <a:endParaRPr lang="de-DE" dirty="0">
              <a:cs typeface="Arial"/>
            </a:endParaRPr>
          </a:p>
        </p:txBody>
      </p:sp>
      <p:pic>
        <p:nvPicPr>
          <p:cNvPr id="4" name="Grafik 4" descr="Ein Bild, das Text, Elektronik enthält.&#10;&#10;Beschreibung automatisch generiert.">
            <a:extLst>
              <a:ext uri="{FF2B5EF4-FFF2-40B4-BE49-F238E27FC236}">
                <a16:creationId xmlns:a16="http://schemas.microsoft.com/office/drawing/2014/main" id="{35A61F14-A7B7-7D93-2ECA-D4630FAFA1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1560000">
            <a:off x="487726" y="4770532"/>
            <a:ext cx="1907296" cy="190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77947"/>
      </p:ext>
    </p:extLst>
  </p:cSld>
  <p:clrMapOvr>
    <a:masterClrMapping/>
  </p:clrMapOvr>
</p:sld>
</file>

<file path=ppt/theme/theme1.xml><?xml version="1.0" encoding="utf-8"?>
<a:theme xmlns:a="http://schemas.openxmlformats.org/drawingml/2006/main" name="Finsternis">
  <a:themeElements>
    <a:clrScheme name="Finsternis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Finsterni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sternis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sternis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sternis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D860F7F39018448E390E74B063B8EE" ma:contentTypeVersion="36" ma:contentTypeDescription="Create a new document." ma:contentTypeScope="" ma:versionID="4e4aad73393ccabdee19a7f462556a76">
  <xsd:schema xmlns:xsd="http://www.w3.org/2001/XMLSchema" xmlns:xs="http://www.w3.org/2001/XMLSchema" xmlns:p="http://schemas.microsoft.com/office/2006/metadata/properties" xmlns:ns3="aed63eec-9065-4ebe-8d13-c7044808f920" xmlns:ns4="3099dc36-316b-4f7d-8a38-36f598374b2e" targetNamespace="http://schemas.microsoft.com/office/2006/metadata/properties" ma:root="true" ma:fieldsID="2230fb6fd860db6147962f1ed5b8be60" ns3:_="" ns4:_="">
    <xsd:import namespace="aed63eec-9065-4ebe-8d13-c7044808f920"/>
    <xsd:import namespace="3099dc36-316b-4f7d-8a38-36f598374b2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Teams_Channel_Section_Location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d63eec-9065-4ebe-8d13-c7044808f9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msChannelId" ma:index="14" nillable="true" ma:displayName="Teams Channel Id" ma:internalName="TeamsChannelId">
      <xsd:simpleType>
        <xsd:restriction base="dms:Text"/>
      </xsd:simpleType>
    </xsd:element>
    <xsd:element name="Owner" ma:index="15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6" nillable="true" ma:displayName="Math Settings" ma:internalName="Math_Settings">
      <xsd:simpleType>
        <xsd:restriction base="dms:Text"/>
      </xsd:simpleType>
    </xsd:element>
    <xsd:element name="DefaultSectionNames" ma:index="17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8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9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0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1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3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4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5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6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7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8" nillable="true" ma:displayName="Is Collaboration Space Locked" ma:internalName="Is_Collaboration_Space_Locked">
      <xsd:simpleType>
        <xsd:restriction base="dms:Boolean"/>
      </xsd:simpleType>
    </xsd:element>
    <xsd:element name="IsNotebookLocked" ma:index="29" nillable="true" ma:displayName="Is Notebook Locked" ma:internalName="IsNotebookLocked">
      <xsd:simpleType>
        <xsd:restriction base="dms:Boolean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_Channel_Section_Location" ma:index="40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2" nillable="true" ma:displayName="Location" ma:internalName="MediaServiceLocation" ma:readOnly="true">
      <xsd:simpleType>
        <xsd:restriction base="dms:Text"/>
      </xsd:simpleType>
    </xsd:element>
    <xsd:element name="_activity" ma:index="4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9dc36-316b-4f7d-8a38-36f598374b2e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ams_Channel_Section_Location xmlns="aed63eec-9065-4ebe-8d13-c7044808f920" xsi:nil="true"/>
    <Invited_Teachers xmlns="aed63eec-9065-4ebe-8d13-c7044808f920" xsi:nil="true"/>
    <Templates xmlns="aed63eec-9065-4ebe-8d13-c7044808f920" xsi:nil="true"/>
    <Has_Teacher_Only_SectionGroup xmlns="aed63eec-9065-4ebe-8d13-c7044808f920" xsi:nil="true"/>
    <_activity xmlns="aed63eec-9065-4ebe-8d13-c7044808f920" xsi:nil="true"/>
    <FolderType xmlns="aed63eec-9065-4ebe-8d13-c7044808f920" xsi:nil="true"/>
    <Distribution_Groups xmlns="aed63eec-9065-4ebe-8d13-c7044808f920" xsi:nil="true"/>
    <Self_Registration_Enabled xmlns="aed63eec-9065-4ebe-8d13-c7044808f920" xsi:nil="true"/>
    <Is_Collaboration_Space_Locked xmlns="aed63eec-9065-4ebe-8d13-c7044808f920" xsi:nil="true"/>
    <LMS_Mappings xmlns="aed63eec-9065-4ebe-8d13-c7044808f920" xsi:nil="true"/>
    <Invited_Students xmlns="aed63eec-9065-4ebe-8d13-c7044808f920" xsi:nil="true"/>
    <IsNotebookLocked xmlns="aed63eec-9065-4ebe-8d13-c7044808f920" xsi:nil="true"/>
    <CultureName xmlns="aed63eec-9065-4ebe-8d13-c7044808f920" xsi:nil="true"/>
    <DefaultSectionNames xmlns="aed63eec-9065-4ebe-8d13-c7044808f920" xsi:nil="true"/>
    <AppVersion xmlns="aed63eec-9065-4ebe-8d13-c7044808f920" xsi:nil="true"/>
    <Owner xmlns="aed63eec-9065-4ebe-8d13-c7044808f920">
      <UserInfo>
        <DisplayName/>
        <AccountId xsi:nil="true"/>
        <AccountType/>
      </UserInfo>
    </Owner>
    <Teachers xmlns="aed63eec-9065-4ebe-8d13-c7044808f920">
      <UserInfo>
        <DisplayName/>
        <AccountId xsi:nil="true"/>
        <AccountType/>
      </UserInfo>
    </Teachers>
    <Students xmlns="aed63eec-9065-4ebe-8d13-c7044808f920">
      <UserInfo>
        <DisplayName/>
        <AccountId xsi:nil="true"/>
        <AccountType/>
      </UserInfo>
    </Students>
    <TeamsChannelId xmlns="aed63eec-9065-4ebe-8d13-c7044808f920" xsi:nil="true"/>
    <NotebookType xmlns="aed63eec-9065-4ebe-8d13-c7044808f920" xsi:nil="true"/>
    <Student_Groups xmlns="aed63eec-9065-4ebe-8d13-c7044808f920">
      <UserInfo>
        <DisplayName/>
        <AccountId xsi:nil="true"/>
        <AccountType/>
      </UserInfo>
    </Student_Groups>
    <Math_Settings xmlns="aed63eec-9065-4ebe-8d13-c7044808f920" xsi:nil="true"/>
  </documentManagement>
</p:properties>
</file>

<file path=customXml/itemProps1.xml><?xml version="1.0" encoding="utf-8"?>
<ds:datastoreItem xmlns:ds="http://schemas.openxmlformats.org/officeDocument/2006/customXml" ds:itemID="{606C2F24-0A63-48BF-9A95-7B48D415D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16F8DA-4962-4234-A306-16FCF429B3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d63eec-9065-4ebe-8d13-c7044808f920"/>
    <ds:schemaRef ds:uri="3099dc36-316b-4f7d-8a38-36f598374b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518E01-A3E8-4242-95D8-08434B64F9BA}">
  <ds:schemaRefs>
    <ds:schemaRef ds:uri="http://schemas.microsoft.com/office/2006/metadata/properties"/>
    <ds:schemaRef ds:uri="aed63eec-9065-4ebe-8d13-c7044808f920"/>
    <ds:schemaRef ds:uri="3099dc36-316b-4f7d-8a38-36f598374b2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1140</Words>
  <Application>Microsoft Office PowerPoint</Application>
  <PresentationFormat>Bildschirmpräsentation (4:3)</PresentationFormat>
  <Paragraphs>326</Paragraphs>
  <Slides>21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Finsternis</vt:lpstr>
      <vt:lpstr>Manfred-von-Ardenne-Gymnasium</vt:lpstr>
      <vt:lpstr>Unser Namensgeber</vt:lpstr>
      <vt:lpstr>Unser Gebäude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Förderangebot</vt:lpstr>
      <vt:lpstr>PowerPoint-Präsentation</vt:lpstr>
      <vt:lpstr>PowerPoint-Präsentation</vt:lpstr>
      <vt:lpstr> Die Klasse 7e ist  die Instrumentalklasse.</vt:lpstr>
      <vt:lpstr>Religionsunterricht</vt:lpstr>
      <vt:lpstr>PowerPoint-Präsentation</vt:lpstr>
      <vt:lpstr>voraussichtlich Im Februar/März 2024   nach Blossin   (BB, südöstlich von Berlin am Wolziger See)</vt:lpstr>
      <vt:lpstr>Auffrischungskurse</vt:lpstr>
      <vt:lpstr>PowerPoint-Präsentation</vt:lpstr>
      <vt:lpstr>PowerPoint-Präsentation</vt:lpstr>
      <vt:lpstr> Danke für die Aufmerksamkeit     Fragen?</vt:lpstr>
      <vt:lpstr>PowerPoint-Präsentation</vt:lpstr>
    </vt:vector>
  </TitlesOfParts>
  <Company>Name Ihrer Firma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Ihr Benutzername</dc:creator>
  <cp:lastModifiedBy>Stephan Herberg</cp:lastModifiedBy>
  <cp:revision>241</cp:revision>
  <cp:lastPrinted>2018-06-27T12:12:35Z</cp:lastPrinted>
  <dcterms:created xsi:type="dcterms:W3CDTF">2011-01-21T23:35:46Z</dcterms:created>
  <dcterms:modified xsi:type="dcterms:W3CDTF">2023-07-13T10:01:15Z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0x01010008D860F7F39018448E390E74B063B8EE</vt:lpwstr>
  </property>
</Properties>
</file>