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26"/>
  </p:notesMasterIdLst>
  <p:sldIdLst>
    <p:sldId id="256" r:id="rId2"/>
    <p:sldId id="268" r:id="rId3"/>
    <p:sldId id="269" r:id="rId4"/>
    <p:sldId id="276" r:id="rId5"/>
    <p:sldId id="277" r:id="rId6"/>
    <p:sldId id="278" r:id="rId7"/>
    <p:sldId id="258" r:id="rId8"/>
    <p:sldId id="261" r:id="rId9"/>
    <p:sldId id="289" r:id="rId10"/>
    <p:sldId id="288" r:id="rId11"/>
    <p:sldId id="296" r:id="rId12"/>
    <p:sldId id="290" r:id="rId13"/>
    <p:sldId id="279" r:id="rId14"/>
    <p:sldId id="286" r:id="rId15"/>
    <p:sldId id="292" r:id="rId16"/>
    <p:sldId id="294" r:id="rId17"/>
    <p:sldId id="293" r:id="rId18"/>
    <p:sldId id="280" r:id="rId19"/>
    <p:sldId id="291" r:id="rId20"/>
    <p:sldId id="281" r:id="rId21"/>
    <p:sldId id="284" r:id="rId22"/>
    <p:sldId id="282" r:id="rId23"/>
    <p:sldId id="295" r:id="rId24"/>
    <p:sldId id="283" r:id="rId25"/>
  </p:sldIdLst>
  <p:sldSz cx="9144000" cy="6858000" type="screen4x3"/>
  <p:notesSz cx="6797675" cy="9926638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E7FCDA-0A12-9641-970A-618DA147B1F5}" v="34" dt="2022-06-12T21:38:29.399"/>
    <p1510:client id="{5E1E059D-186B-4A3E-8219-55788035028D}" v="3" dt="2022-06-28T10:40:13.411"/>
    <p1510:client id="{9CDE7DB0-F6C9-1BA7-D00F-3375774E6575}" v="576" dt="2022-06-28T13:14:22.9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8"/>
  </p:normalViewPr>
  <p:slideViewPr>
    <p:cSldViewPr>
      <p:cViewPr>
        <p:scale>
          <a:sx n="114" d="100"/>
          <a:sy n="114" d="100"/>
        </p:scale>
        <p:origin x="-91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 Herberg" userId="S::schulleiter@ardenne-gymnasium.de::0ced3b08-21d3-4475-8f22-1e80ecd4385c" providerId="AD" clId="Web-{5E1E059D-186B-4A3E-8219-55788035028D}"/>
    <pc:docChg chg="modSld">
      <pc:chgData name="Stephan Herberg" userId="S::schulleiter@ardenne-gymnasium.de::0ced3b08-21d3-4475-8f22-1e80ecd4385c" providerId="AD" clId="Web-{5E1E059D-186B-4A3E-8219-55788035028D}" dt="2022-06-28T10:40:10.208" v="1" actId="20577"/>
      <pc:docMkLst>
        <pc:docMk/>
      </pc:docMkLst>
      <pc:sldChg chg="modSp">
        <pc:chgData name="Stephan Herberg" userId="S::schulleiter@ardenne-gymnasium.de::0ced3b08-21d3-4475-8f22-1e80ecd4385c" providerId="AD" clId="Web-{5E1E059D-186B-4A3E-8219-55788035028D}" dt="2022-06-28T10:40:10.208" v="1" actId="20577"/>
        <pc:sldMkLst>
          <pc:docMk/>
          <pc:sldMk cId="0" sldId="280"/>
        </pc:sldMkLst>
        <pc:spChg chg="mod">
          <ac:chgData name="Stephan Herberg" userId="S::schulleiter@ardenne-gymnasium.de::0ced3b08-21d3-4475-8f22-1e80ecd4385c" providerId="AD" clId="Web-{5E1E059D-186B-4A3E-8219-55788035028D}" dt="2022-06-28T10:40:10.208" v="1" actId="20577"/>
          <ac:spMkLst>
            <pc:docMk/>
            <pc:sldMk cId="0" sldId="280"/>
            <ac:spMk id="20482" creationId="{00000000-0000-0000-0000-000000000000}"/>
          </ac:spMkLst>
        </pc:spChg>
      </pc:sldChg>
    </pc:docChg>
  </pc:docChgLst>
  <pc:docChgLst>
    <pc:chgData name="Stephan Herberg" userId="S::schulleiter@ardenne-gymnasium.de::0ced3b08-21d3-4475-8f22-1e80ecd4385c" providerId="AD" clId="Web-{9CDE7DB0-F6C9-1BA7-D00F-3375774E6575}"/>
    <pc:docChg chg="addSld modSld sldOrd">
      <pc:chgData name="Stephan Herberg" userId="S::schulleiter@ardenne-gymnasium.de::0ced3b08-21d3-4475-8f22-1e80ecd4385c" providerId="AD" clId="Web-{9CDE7DB0-F6C9-1BA7-D00F-3375774E6575}" dt="2022-06-28T13:14:22.931" v="351" actId="1076"/>
      <pc:docMkLst>
        <pc:docMk/>
      </pc:docMkLst>
      <pc:sldChg chg="modSp">
        <pc:chgData name="Stephan Herberg" userId="S::schulleiter@ardenne-gymnasium.de::0ced3b08-21d3-4475-8f22-1e80ecd4385c" providerId="AD" clId="Web-{9CDE7DB0-F6C9-1BA7-D00F-3375774E6575}" dt="2022-06-28T13:12:22.412" v="339"/>
        <pc:sldMkLst>
          <pc:docMk/>
          <pc:sldMk cId="0" sldId="261"/>
        </pc:sldMkLst>
        <pc:graphicFrameChg chg="mod modGraphic">
          <ac:chgData name="Stephan Herberg" userId="S::schulleiter@ardenne-gymnasium.de::0ced3b08-21d3-4475-8f22-1e80ecd4385c" providerId="AD" clId="Web-{9CDE7DB0-F6C9-1BA7-D00F-3375774E6575}" dt="2022-06-28T13:12:22.412" v="339"/>
          <ac:graphicFrameMkLst>
            <pc:docMk/>
            <pc:sldMk cId="0" sldId="261"/>
            <ac:graphicFrameMk id="3" creationId="{00000000-0000-0000-0000-000000000000}"/>
          </ac:graphicFrameMkLst>
        </pc:graphicFrameChg>
      </pc:sldChg>
      <pc:sldChg chg="modSp">
        <pc:chgData name="Stephan Herberg" userId="S::schulleiter@ardenne-gymnasium.de::0ced3b08-21d3-4475-8f22-1e80ecd4385c" providerId="AD" clId="Web-{9CDE7DB0-F6C9-1BA7-D00F-3375774E6575}" dt="2022-06-28T13:13:12.804" v="349" actId="20577"/>
        <pc:sldMkLst>
          <pc:docMk/>
          <pc:sldMk cId="0" sldId="277"/>
        </pc:sldMkLst>
        <pc:spChg chg="mod">
          <ac:chgData name="Stephan Herberg" userId="S::schulleiter@ardenne-gymnasium.de::0ced3b08-21d3-4475-8f22-1e80ecd4385c" providerId="AD" clId="Web-{9CDE7DB0-F6C9-1BA7-D00F-3375774E6575}" dt="2022-06-28T13:13:12.804" v="349" actId="20577"/>
          <ac:spMkLst>
            <pc:docMk/>
            <pc:sldMk cId="0" sldId="277"/>
            <ac:spMk id="8194" creationId="{00000000-0000-0000-0000-000000000000}"/>
          </ac:spMkLst>
        </pc:spChg>
      </pc:sldChg>
      <pc:sldChg chg="modSp">
        <pc:chgData name="Stephan Herberg" userId="S::schulleiter@ardenne-gymnasium.de::0ced3b08-21d3-4475-8f22-1e80ecd4385c" providerId="AD" clId="Web-{9CDE7DB0-F6C9-1BA7-D00F-3375774E6575}" dt="2022-06-28T12:55:28.684" v="58" actId="20577"/>
        <pc:sldMkLst>
          <pc:docMk/>
          <pc:sldMk cId="0" sldId="282"/>
        </pc:sldMkLst>
        <pc:spChg chg="mod">
          <ac:chgData name="Stephan Herberg" userId="S::schulleiter@ardenne-gymnasium.de::0ced3b08-21d3-4475-8f22-1e80ecd4385c" providerId="AD" clId="Web-{9CDE7DB0-F6C9-1BA7-D00F-3375774E6575}" dt="2022-06-28T12:55:28.684" v="58" actId="20577"/>
          <ac:spMkLst>
            <pc:docMk/>
            <pc:sldMk cId="0" sldId="282"/>
            <ac:spMk id="26626" creationId="{00000000-0000-0000-0000-000000000000}"/>
          </ac:spMkLst>
        </pc:spChg>
      </pc:sldChg>
      <pc:sldChg chg="modSp">
        <pc:chgData name="Stephan Herberg" userId="S::schulleiter@ardenne-gymnasium.de::0ced3b08-21d3-4475-8f22-1e80ecd4385c" providerId="AD" clId="Web-{9CDE7DB0-F6C9-1BA7-D00F-3375774E6575}" dt="2022-06-28T13:14:03.477" v="350" actId="20577"/>
        <pc:sldMkLst>
          <pc:docMk/>
          <pc:sldMk cId="0" sldId="284"/>
        </pc:sldMkLst>
        <pc:spChg chg="mod">
          <ac:chgData name="Stephan Herberg" userId="S::schulleiter@ardenne-gymnasium.de::0ced3b08-21d3-4475-8f22-1e80ecd4385c" providerId="AD" clId="Web-{9CDE7DB0-F6C9-1BA7-D00F-3375774E6575}" dt="2022-06-28T13:14:03.477" v="350" actId="20577"/>
          <ac:spMkLst>
            <pc:docMk/>
            <pc:sldMk cId="0" sldId="284"/>
            <ac:spMk id="24579" creationId="{00000000-0000-0000-0000-000000000000}"/>
          </ac:spMkLst>
        </pc:spChg>
      </pc:sldChg>
      <pc:sldChg chg="modSp">
        <pc:chgData name="Stephan Herberg" userId="S::schulleiter@ardenne-gymnasium.de::0ced3b08-21d3-4475-8f22-1e80ecd4385c" providerId="AD" clId="Web-{9CDE7DB0-F6C9-1BA7-D00F-3375774E6575}" dt="2022-06-28T13:08:47.548" v="296"/>
        <pc:sldMkLst>
          <pc:docMk/>
          <pc:sldMk cId="0" sldId="289"/>
        </pc:sldMkLst>
        <pc:graphicFrameChg chg="mod modGraphic">
          <ac:chgData name="Stephan Herberg" userId="S::schulleiter@ardenne-gymnasium.de::0ced3b08-21d3-4475-8f22-1e80ecd4385c" providerId="AD" clId="Web-{9CDE7DB0-F6C9-1BA7-D00F-3375774E6575}" dt="2022-06-28T13:08:47.548" v="296"/>
          <ac:graphicFrameMkLst>
            <pc:docMk/>
            <pc:sldMk cId="0" sldId="289"/>
            <ac:graphicFrameMk id="3" creationId="{00000000-0000-0000-0000-000000000000}"/>
          </ac:graphicFrameMkLst>
        </pc:graphicFrameChg>
      </pc:sldChg>
      <pc:sldChg chg="modSp">
        <pc:chgData name="Stephan Herberg" userId="S::schulleiter@ardenne-gymnasium.de::0ced3b08-21d3-4475-8f22-1e80ecd4385c" providerId="AD" clId="Web-{9CDE7DB0-F6C9-1BA7-D00F-3375774E6575}" dt="2022-06-28T12:59:05.205" v="120" actId="20577"/>
        <pc:sldMkLst>
          <pc:docMk/>
          <pc:sldMk cId="0" sldId="290"/>
        </pc:sldMkLst>
        <pc:spChg chg="mod">
          <ac:chgData name="Stephan Herberg" userId="S::schulleiter@ardenne-gymnasium.de::0ced3b08-21d3-4475-8f22-1e80ecd4385c" providerId="AD" clId="Web-{9CDE7DB0-F6C9-1BA7-D00F-3375774E6575}" dt="2022-06-28T12:59:05.205" v="120" actId="20577"/>
          <ac:spMkLst>
            <pc:docMk/>
            <pc:sldMk cId="0" sldId="290"/>
            <ac:spMk id="3" creationId="{00000000-0000-0000-0000-000000000000}"/>
          </ac:spMkLst>
        </pc:spChg>
      </pc:sldChg>
      <pc:sldChg chg="addSp modSp">
        <pc:chgData name="Stephan Herberg" userId="S::schulleiter@ardenne-gymnasium.de::0ced3b08-21d3-4475-8f22-1e80ecd4385c" providerId="AD" clId="Web-{9CDE7DB0-F6C9-1BA7-D00F-3375774E6575}" dt="2022-06-28T12:53:25.837" v="25" actId="1076"/>
        <pc:sldMkLst>
          <pc:docMk/>
          <pc:sldMk cId="0" sldId="291"/>
        </pc:sldMkLst>
        <pc:spChg chg="add mod">
          <ac:chgData name="Stephan Herberg" userId="S::schulleiter@ardenne-gymnasium.de::0ced3b08-21d3-4475-8f22-1e80ecd4385c" providerId="AD" clId="Web-{9CDE7DB0-F6C9-1BA7-D00F-3375774E6575}" dt="2022-06-28T12:53:25.837" v="25" actId="1076"/>
          <ac:spMkLst>
            <pc:docMk/>
            <pc:sldMk cId="0" sldId="291"/>
            <ac:spMk id="6" creationId="{7D45D8F3-98B8-9B10-14CF-440881E9D7B8}"/>
          </ac:spMkLst>
        </pc:spChg>
        <pc:spChg chg="mod">
          <ac:chgData name="Stephan Herberg" userId="S::schulleiter@ardenne-gymnasium.de::0ced3b08-21d3-4475-8f22-1e80ecd4385c" providerId="AD" clId="Web-{9CDE7DB0-F6C9-1BA7-D00F-3375774E6575}" dt="2022-06-28T12:52:48.571" v="10" actId="1076"/>
          <ac:spMkLst>
            <pc:docMk/>
            <pc:sldMk cId="0" sldId="291"/>
            <ac:spMk id="21507" creationId="{00000000-0000-0000-0000-000000000000}"/>
          </ac:spMkLst>
        </pc:spChg>
        <pc:graphicFrameChg chg="add mod modGraphic">
          <ac:chgData name="Stephan Herberg" userId="S::schulleiter@ardenne-gymnasium.de::0ced3b08-21d3-4475-8f22-1e80ecd4385c" providerId="AD" clId="Web-{9CDE7DB0-F6C9-1BA7-D00F-3375774E6575}" dt="2022-06-28T12:53:05.165" v="17" actId="1076"/>
          <ac:graphicFrameMkLst>
            <pc:docMk/>
            <pc:sldMk cId="0" sldId="291"/>
            <ac:graphicFrameMk id="5" creationId="{9FBA3EB3-8649-AE47-99AC-13A47376C73C}"/>
          </ac:graphicFrameMkLst>
        </pc:graphicFrameChg>
      </pc:sldChg>
      <pc:sldChg chg="modSp ord">
        <pc:chgData name="Stephan Herberg" userId="S::schulleiter@ardenne-gymnasium.de::0ced3b08-21d3-4475-8f22-1e80ecd4385c" providerId="AD" clId="Web-{9CDE7DB0-F6C9-1BA7-D00F-3375774E6575}" dt="2022-06-28T13:14:22.931" v="351" actId="1076"/>
        <pc:sldMkLst>
          <pc:docMk/>
          <pc:sldMk cId="0" sldId="294"/>
        </pc:sldMkLst>
        <pc:spChg chg="mod">
          <ac:chgData name="Stephan Herberg" userId="S::schulleiter@ardenne-gymnasium.de::0ced3b08-21d3-4475-8f22-1e80ecd4385c" providerId="AD" clId="Web-{9CDE7DB0-F6C9-1BA7-D00F-3375774E6575}" dt="2022-06-28T12:52:26.789" v="9" actId="20577"/>
          <ac:spMkLst>
            <pc:docMk/>
            <pc:sldMk cId="0" sldId="294"/>
            <ac:spMk id="13315" creationId="{00000000-0000-0000-0000-000000000000}"/>
          </ac:spMkLst>
        </pc:spChg>
        <pc:picChg chg="mod">
          <ac:chgData name="Stephan Herberg" userId="S::schulleiter@ardenne-gymnasium.de::0ced3b08-21d3-4475-8f22-1e80ecd4385c" providerId="AD" clId="Web-{9CDE7DB0-F6C9-1BA7-D00F-3375774E6575}" dt="2022-06-28T13:14:22.931" v="351" actId="1076"/>
          <ac:picMkLst>
            <pc:docMk/>
            <pc:sldMk cId="0" sldId="294"/>
            <ac:picMk id="13316" creationId="{00000000-0000-0000-0000-000000000000}"/>
          </ac:picMkLst>
        </pc:picChg>
      </pc:sldChg>
      <pc:sldChg chg="addSp delSp modSp add replId">
        <pc:chgData name="Stephan Herberg" userId="S::schulleiter@ardenne-gymnasium.de::0ced3b08-21d3-4475-8f22-1e80ecd4385c" providerId="AD" clId="Web-{9CDE7DB0-F6C9-1BA7-D00F-3375774E6575}" dt="2022-06-28T13:07:48.359" v="294" actId="1076"/>
        <pc:sldMkLst>
          <pc:docMk/>
          <pc:sldMk cId="1198477947" sldId="296"/>
        </pc:sldMkLst>
        <pc:spChg chg="add mod">
          <ac:chgData name="Stephan Herberg" userId="S::schulleiter@ardenne-gymnasium.de::0ced3b08-21d3-4475-8f22-1e80ecd4385c" providerId="AD" clId="Web-{9CDE7DB0-F6C9-1BA7-D00F-3375774E6575}" dt="2022-06-28T13:07:32.421" v="293" actId="14100"/>
          <ac:spMkLst>
            <pc:docMk/>
            <pc:sldMk cId="1198477947" sldId="296"/>
            <ac:spMk id="3" creationId="{430A2908-E1AE-C6C1-2592-89EE9667673F}"/>
          </ac:spMkLst>
        </pc:spChg>
        <pc:spChg chg="mod">
          <ac:chgData name="Stephan Herberg" userId="S::schulleiter@ardenne-gymnasium.de::0ced3b08-21d3-4475-8f22-1e80ecd4385c" providerId="AD" clId="Web-{9CDE7DB0-F6C9-1BA7-D00F-3375774E6575}" dt="2022-06-28T12:56:52.061" v="74"/>
          <ac:spMkLst>
            <pc:docMk/>
            <pc:sldMk cId="1198477947" sldId="296"/>
            <ac:spMk id="12293" creationId="{00000000-0000-0000-0000-000000000000}"/>
          </ac:spMkLst>
        </pc:spChg>
        <pc:spChg chg="del">
          <ac:chgData name="Stephan Herberg" userId="S::schulleiter@ardenne-gymnasium.de::0ced3b08-21d3-4475-8f22-1e80ecd4385c" providerId="AD" clId="Web-{9CDE7DB0-F6C9-1BA7-D00F-3375774E6575}" dt="2022-06-28T12:56:29.092" v="71"/>
          <ac:spMkLst>
            <pc:docMk/>
            <pc:sldMk cId="1198477947" sldId="296"/>
            <ac:spMk id="12294" creationId="{00000000-0000-0000-0000-000000000000}"/>
          </ac:spMkLst>
        </pc:spChg>
        <pc:picChg chg="add mod">
          <ac:chgData name="Stephan Herberg" userId="S::schulleiter@ardenne-gymnasium.de::0ced3b08-21d3-4475-8f22-1e80ecd4385c" providerId="AD" clId="Web-{9CDE7DB0-F6C9-1BA7-D00F-3375774E6575}" dt="2022-06-28T13:07:48.359" v="294" actId="1076"/>
          <ac:picMkLst>
            <pc:docMk/>
            <pc:sldMk cId="1198477947" sldId="296"/>
            <ac:picMk id="2" creationId="{36892258-FE88-F88A-B17A-CD1633A8BF1B}"/>
          </ac:picMkLst>
        </pc:picChg>
        <pc:picChg chg="add mod">
          <ac:chgData name="Stephan Herberg" userId="S::schulleiter@ardenne-gymnasium.de::0ced3b08-21d3-4475-8f22-1e80ecd4385c" providerId="AD" clId="Web-{9CDE7DB0-F6C9-1BA7-D00F-3375774E6575}" dt="2022-06-28T13:07:05.514" v="279" actId="1076"/>
          <ac:picMkLst>
            <pc:docMk/>
            <pc:sldMk cId="1198477947" sldId="296"/>
            <ac:picMk id="4" creationId="{35A61F14-A7B7-7D93-2ECA-D4630FAFA17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44CA084-59C9-4549-8746-6D30F6D821CB}" type="datetimeFigureOut">
              <a:rPr lang="de-DE"/>
              <a:pPr>
                <a:defRPr/>
              </a:pPr>
              <a:t>28.06.2022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E9D0B9-5BD9-4AA9-8F18-F33F4632181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6334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E9D0B9-5BD9-4AA9-8F18-F33F4632181D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3608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9DF873-B987-412A-88E7-7B11F28A58F1}" type="slidenum">
              <a:rPr lang="de-DE" altLang="de-DE" smtClean="0"/>
              <a:pPr eaLnBrk="1" hangingPunct="1"/>
              <a:t>10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9DF873-B987-412A-88E7-7B11F28A58F1}" type="slidenum">
              <a:rPr lang="de-DE" altLang="de-DE" smtClean="0"/>
              <a:pPr eaLnBrk="1" hangingPunct="1"/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64288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17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E695C-818F-4618-A731-4FC7F9769B3F}" type="datetimeFigureOut">
              <a:rPr lang="de-DE"/>
              <a:pPr>
                <a:defRPr/>
              </a:pPr>
              <a:t>28.06.2022</a:t>
            </a:fld>
            <a:endParaRPr lang="de-DE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7E0DD-01C8-4038-A080-4BA5E195018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039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DDFB8-ED2D-4277-A22F-CC1AFBEB6A61}" type="datetimeFigureOut">
              <a:rPr lang="de-DE"/>
              <a:pPr>
                <a:defRPr/>
              </a:pPr>
              <a:t>28.06.2022</a:t>
            </a:fld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54A75-25E5-4448-8BF5-6CB594D2D06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276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4537B-5924-4D0D-87F1-77A3700244DD}" type="datetimeFigureOut">
              <a:rPr lang="de-DE"/>
              <a:pPr>
                <a:defRPr/>
              </a:pPr>
              <a:t>28.06.2022</a:t>
            </a:fld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F4020-1542-4814-B133-37C194E5413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8217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18A58-E37D-456A-9F32-37CB3DAC3CB2}" type="datetimeFigureOut">
              <a:rPr lang="de-DE"/>
              <a:pPr>
                <a:defRPr/>
              </a:pPr>
              <a:t>28.06.2022</a:t>
            </a:fld>
            <a:endParaRPr lang="de-DE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4253D-960A-431F-B26B-AB8CEACF62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3103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el, Inhal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AF865-2496-4518-9A35-726A45FA85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5451650"/>
      </p:ext>
    </p:extLst>
  </p:cSld>
  <p:clrMapOvr>
    <a:masterClrMapping/>
  </p:clrMapOvr>
  <p:transition spd="med" advClick="0" advTm="10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9CE40-09FF-4B97-B77F-8CF897FED89E}" type="datetimeFigureOut">
              <a:rPr lang="de-DE"/>
              <a:pPr>
                <a:defRPr/>
              </a:pPr>
              <a:t>28.06.2022</a:t>
            </a:fld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CD175-BFBB-48B9-8DEB-3660BA9B2CB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70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D49E5-9EC1-4E38-9D35-4349C1961BB6}" type="datetimeFigureOut">
              <a:rPr lang="de-DE"/>
              <a:pPr>
                <a:defRPr/>
              </a:pPr>
              <a:t>28.06.2022</a:t>
            </a:fld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88B7D-5EED-4805-A5EF-3D04D275181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7840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D1AFA-DE97-4132-9F67-623DBB88F4D5}" type="datetimeFigureOut">
              <a:rPr lang="de-DE"/>
              <a:pPr>
                <a:defRPr/>
              </a:pPr>
              <a:t>28.06.2022</a:t>
            </a:fld>
            <a:endParaRPr lang="de-DE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C4C3-538C-4187-B9FD-E9FD419B038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1376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999F2-BD49-49EA-AC8F-BF8540B5BC34}" type="datetimeFigureOut">
              <a:rPr lang="de-DE"/>
              <a:pPr>
                <a:defRPr/>
              </a:pPr>
              <a:t>28.06.2022</a:t>
            </a:fld>
            <a:endParaRPr lang="de-DE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7086A-5969-48F3-9F1D-7D1E6C6C5C9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9538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39831-8596-4E15-AC7E-B07B3F2DD76E}" type="datetimeFigureOut">
              <a:rPr lang="de-DE"/>
              <a:pPr>
                <a:defRPr/>
              </a:pPr>
              <a:t>28.06.2022</a:t>
            </a:fld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4CABD-E362-4226-94AC-C7C1ECA317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658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8329B-11A2-49C6-9757-718447AF7745}" type="datetimeFigureOut">
              <a:rPr lang="de-DE"/>
              <a:pPr>
                <a:defRPr/>
              </a:pPr>
              <a:t>28.06.2022</a:t>
            </a:fld>
            <a:endParaRPr lang="de-D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6516D-6FE7-4D15-96DE-09307FD406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98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48159-4FD1-4DCA-AAC2-B7666F01A025}" type="datetimeFigureOut">
              <a:rPr lang="de-DE"/>
              <a:pPr>
                <a:defRPr/>
              </a:pPr>
              <a:t>28.06.2022</a:t>
            </a:fld>
            <a:endParaRPr lang="de-DE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D767E-12BA-4A67-88AC-51B2271301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9540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AA2D7-32CA-42B9-A37D-0AC305F278BA}" type="datetimeFigureOut">
              <a:rPr lang="de-DE"/>
              <a:pPr>
                <a:defRPr/>
              </a:pPr>
              <a:t>28.06.2022</a:t>
            </a:fld>
            <a:endParaRPr lang="de-DE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6426D-A691-45A1-8D11-46964576F0F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758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307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n-lt"/>
              </a:defRPr>
            </a:lvl1pPr>
          </a:lstStyle>
          <a:p>
            <a:pPr>
              <a:defRPr/>
            </a:pPr>
            <a:fld id="{72D9B2C0-99E9-488A-8C87-3A92C8065A1F}" type="datetimeFigureOut">
              <a:rPr lang="de-DE"/>
              <a:pPr>
                <a:defRPr/>
              </a:pPr>
              <a:t>28.06.2022</a:t>
            </a:fld>
            <a:endParaRPr lang="de-DE"/>
          </a:p>
        </p:txBody>
      </p:sp>
      <p:sp>
        <p:nvSpPr>
          <p:cNvPr id="307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3CDFCBB3-5F02-49AD-B7B5-D001343BC72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roelfs@ardenne-gymnasium.de" TargetMode="External"/><Relationship Id="rId2" Type="http://schemas.openxmlformats.org/officeDocument/2006/relationships/hyperlink" Target="mailto:kantiem@ardenne-gymnasium.d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mailto:schumann@ardenne-gymnasium.de" TargetMode="External"/><Relationship Id="rId4" Type="http://schemas.openxmlformats.org/officeDocument/2006/relationships/hyperlink" Target="mailto:benedetti@ardenne-gymnasium.d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827584" y="1340768"/>
            <a:ext cx="8229600" cy="1828800"/>
          </a:xfrm>
        </p:spPr>
        <p:txBody>
          <a:bodyPr lIns="45720" tIns="0" rIns="45720" bIns="0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de-DE" sz="4800" b="1" kern="1200" cap="all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Manfred-von-Ardenne-Gymnasium</a:t>
            </a:r>
          </a:p>
        </p:txBody>
      </p:sp>
      <p:pic>
        <p:nvPicPr>
          <p:cNvPr id="4099" name="Picture 147"/>
          <p:cNvPicPr>
            <a:picLocks noGrp="1" noChangeAspect="1" noChangeArrowheads="1"/>
          </p:cNvPicPr>
          <p:nvPr>
            <p:ph type="subTitle" idx="4294967295"/>
          </p:nvPr>
        </p:nvPicPr>
        <p:blipFill>
          <a:blip r:embed="rId3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3429000"/>
            <a:ext cx="2827338" cy="1527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203848" y="617826"/>
            <a:ext cx="35283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>
                <a:solidFill>
                  <a:srgbClr val="006666"/>
                </a:solidFill>
              </a:rPr>
              <a:t>28.Juni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59563" y="260350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03350" y="2852738"/>
            <a:ext cx="4857750" cy="809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de-DE" altLang="de-DE" sz="18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de-DE" altLang="de-DE" sz="2000"/>
          </a:p>
          <a:p>
            <a:pPr eaLnBrk="1" hangingPunct="1">
              <a:lnSpc>
                <a:spcPct val="80000"/>
              </a:lnSpc>
            </a:pPr>
            <a:endParaRPr lang="de-DE" altLang="de-DE" sz="1800"/>
          </a:p>
        </p:txBody>
      </p:sp>
      <p:sp>
        <p:nvSpPr>
          <p:cNvPr id="12292" name="Rectangle 7"/>
          <p:cNvSpPr>
            <a:spLocks noChangeArrowheads="1"/>
          </p:cNvSpPr>
          <p:nvPr/>
        </p:nvSpPr>
        <p:spPr bwMode="auto">
          <a:xfrm>
            <a:off x="4406900" y="3273425"/>
            <a:ext cx="331788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de-DE" altLang="de-DE" sz="1800"/>
          </a:p>
        </p:txBody>
      </p:sp>
      <p:sp>
        <p:nvSpPr>
          <p:cNvPr id="12293" name="Rectangle 8"/>
          <p:cNvSpPr>
            <a:spLocks noChangeArrowheads="1"/>
          </p:cNvSpPr>
          <p:nvPr/>
        </p:nvSpPr>
        <p:spPr bwMode="auto">
          <a:xfrm>
            <a:off x="1706563" y="673100"/>
            <a:ext cx="4351337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de-DE" altLang="de-DE" sz="2800" b="1">
                <a:latin typeface="Arial" charset="0"/>
              </a:rPr>
              <a:t>Arbeitsgemeinschaften</a:t>
            </a:r>
          </a:p>
        </p:txBody>
      </p:sp>
      <p:sp>
        <p:nvSpPr>
          <p:cNvPr id="12294" name="Textfeld 1"/>
          <p:cNvSpPr txBox="1">
            <a:spLocks noChangeArrowheads="1"/>
          </p:cNvSpPr>
          <p:nvPr/>
        </p:nvSpPr>
        <p:spPr bwMode="auto">
          <a:xfrm>
            <a:off x="1547813" y="1916113"/>
            <a:ext cx="7056437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latin typeface="Arial" charset="0"/>
              </a:rPr>
              <a:t>Englisch (Cambridge)	Aquaristik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latin typeface="Arial" charset="0"/>
              </a:rPr>
              <a:t>Anime			Buddy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latin typeface="Arial" charset="0"/>
              </a:rPr>
              <a:t>Kochen			Chor				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latin typeface="Arial" charset="0"/>
              </a:rPr>
              <a:t>Rezitation		Band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latin typeface="Arial" charset="0"/>
              </a:rPr>
              <a:t>Französisch (DELF)	Hip Hop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latin typeface="Arial" charset="0"/>
              </a:rPr>
              <a:t>Volleyball		Schülerzeitung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latin typeface="Arial" charset="0"/>
              </a:rPr>
              <a:t>Tischtennis		Jahrbuch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latin typeface="Arial" charset="0"/>
              </a:rPr>
              <a:t>Schach			u.v.m.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 dirty="0">
              <a:latin typeface="Arial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xmlns="" id="{18140053-1BE3-EC4D-BE54-A1E89C4A236A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59563" y="260350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03350" y="2852738"/>
            <a:ext cx="4857750" cy="809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de-DE" altLang="de-DE" sz="18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de-DE" altLang="de-DE" sz="2000"/>
          </a:p>
          <a:p>
            <a:pPr eaLnBrk="1" hangingPunct="1">
              <a:lnSpc>
                <a:spcPct val="80000"/>
              </a:lnSpc>
            </a:pPr>
            <a:endParaRPr lang="de-DE" altLang="de-DE" sz="1800"/>
          </a:p>
        </p:txBody>
      </p:sp>
      <p:sp>
        <p:nvSpPr>
          <p:cNvPr id="12292" name="Rectangle 7"/>
          <p:cNvSpPr>
            <a:spLocks noChangeArrowheads="1"/>
          </p:cNvSpPr>
          <p:nvPr/>
        </p:nvSpPr>
        <p:spPr bwMode="auto">
          <a:xfrm>
            <a:off x="4406900" y="3273425"/>
            <a:ext cx="331788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de-DE" altLang="de-DE" sz="1800"/>
          </a:p>
        </p:txBody>
      </p:sp>
      <p:sp>
        <p:nvSpPr>
          <p:cNvPr id="12293" name="Rectangle 8"/>
          <p:cNvSpPr>
            <a:spLocks noChangeArrowheads="1"/>
          </p:cNvSpPr>
          <p:nvPr/>
        </p:nvSpPr>
        <p:spPr bwMode="auto">
          <a:xfrm>
            <a:off x="2165544" y="673100"/>
            <a:ext cx="3433377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80000"/>
              </a:lnSpc>
              <a:buNone/>
            </a:pPr>
            <a:r>
              <a:rPr lang="de-DE" altLang="de-DE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Tablet-Klassen</a:t>
            </a:r>
            <a:endParaRPr lang="de-DE" sz="3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xmlns="" id="{18140053-1BE3-EC4D-BE54-A1E89C4A236A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  <p:pic>
        <p:nvPicPr>
          <p:cNvPr id="2" name="Grafik 2" descr="Ein Bild, das Text, Person, drinnen, computer enthält.&#10;&#10;Beschreibung automatisch generiert.">
            <a:extLst>
              <a:ext uri="{FF2B5EF4-FFF2-40B4-BE49-F238E27FC236}">
                <a16:creationId xmlns:a16="http://schemas.microsoft.com/office/drawing/2014/main" xmlns="" id="{36892258-FE88-F88A-B17A-CD1633A8BF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9106" y="4126619"/>
            <a:ext cx="2857500" cy="203835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430A2908-E1AE-C6C1-2592-89EE9667673F}"/>
              </a:ext>
            </a:extLst>
          </p:cNvPr>
          <p:cNvSpPr txBox="1"/>
          <p:nvPr/>
        </p:nvSpPr>
        <p:spPr>
          <a:xfrm>
            <a:off x="896039" y="1658038"/>
            <a:ext cx="7691606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l">
              <a:buFont typeface="Arial"/>
              <a:buChar char="•"/>
            </a:pPr>
            <a:r>
              <a:rPr lang="de-DE" dirty="0">
                <a:latin typeface="Arial"/>
                <a:cs typeface="Arial"/>
              </a:rPr>
              <a:t>Ab Schuljahr 2023/24 alle Schülerinnen und Schüler des 8. Jahrgangs </a:t>
            </a:r>
            <a:endParaRPr lang="de-DE" dirty="0">
              <a:cs typeface="Arial" charset="0"/>
            </a:endParaRPr>
          </a:p>
          <a:p>
            <a:pPr marL="285750" indent="-285750" algn="l">
              <a:buFont typeface="Arial"/>
              <a:buChar char="•"/>
            </a:pPr>
            <a:r>
              <a:rPr lang="de-DE" dirty="0">
                <a:latin typeface="Arial"/>
                <a:cs typeface="Arial"/>
              </a:rPr>
              <a:t>Unser Konzept - die Eltern erwerben das Gerät für ihre  Kinder</a:t>
            </a:r>
            <a:endParaRPr lang="de-DE" dirty="0">
              <a:cs typeface="Arial"/>
            </a:endParaRPr>
          </a:p>
          <a:p>
            <a:pPr marL="742950" lvl="1" indent="-285750" algn="l">
              <a:buFont typeface="Wingdings"/>
              <a:buChar char="ü"/>
            </a:pPr>
            <a:r>
              <a:rPr lang="de-DE" dirty="0">
                <a:latin typeface="Arial"/>
                <a:cs typeface="Arial"/>
              </a:rPr>
              <a:t>unter anderem als digitaler Hefter</a:t>
            </a:r>
            <a:endParaRPr lang="de-DE" dirty="0">
              <a:cs typeface="Arial" charset="0"/>
            </a:endParaRPr>
          </a:p>
          <a:p>
            <a:pPr marL="742950" lvl="1" indent="-285750" algn="l">
              <a:buFont typeface="Wingdings"/>
              <a:buChar char="ü"/>
            </a:pPr>
            <a:r>
              <a:rPr lang="de-DE" dirty="0">
                <a:latin typeface="Arial"/>
                <a:cs typeface="Arial"/>
              </a:rPr>
              <a:t>Recherche im Internet</a:t>
            </a:r>
            <a:endParaRPr lang="de-DE" dirty="0">
              <a:cs typeface="Arial"/>
            </a:endParaRPr>
          </a:p>
          <a:p>
            <a:pPr marL="742950" lvl="1" indent="-285750" algn="l">
              <a:buFont typeface="Wingdings"/>
              <a:buChar char="ü"/>
            </a:pPr>
            <a:r>
              <a:rPr lang="de-DE" dirty="0">
                <a:latin typeface="Arial"/>
                <a:cs typeface="Arial"/>
              </a:rPr>
              <a:t>Erstellung von Präsentationen, Protokollen, interaktiven Plakaten, Filmen, Hörspielen</a:t>
            </a:r>
            <a:endParaRPr lang="de-DE" dirty="0">
              <a:cs typeface="Arial"/>
            </a:endParaRPr>
          </a:p>
          <a:p>
            <a:pPr marL="742950" lvl="1" indent="-285750" algn="l">
              <a:buFont typeface="Wingdings"/>
              <a:buChar char="ü"/>
            </a:pPr>
            <a:r>
              <a:rPr lang="de-DE" dirty="0">
                <a:latin typeface="Arial"/>
                <a:cs typeface="Arial"/>
              </a:rPr>
              <a:t>Nutzung spezieller schulischer Apps und digitaler Schulbücher </a:t>
            </a:r>
            <a:endParaRPr lang="de-DE" dirty="0"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de-DE" dirty="0">
                <a:latin typeface="Arial"/>
                <a:cs typeface="Arial"/>
              </a:rPr>
              <a:t>Auf Elternabenden in der 7. Klasse werden wir Sie über die Kaufmodalitäten informieren.</a:t>
            </a:r>
            <a:endParaRPr lang="de-DE" dirty="0">
              <a:cs typeface="Arial"/>
            </a:endParaRPr>
          </a:p>
          <a:p>
            <a:pPr marL="285750" indent="-285750" algn="l">
              <a:buFont typeface="Arial"/>
              <a:buChar char="•"/>
            </a:pPr>
            <a:endParaRPr lang="de-DE" dirty="0"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de-DE" dirty="0">
                <a:latin typeface="Arial"/>
                <a:cs typeface="Arial"/>
              </a:rPr>
              <a:t>             Gerät vermutlich ein iPad</a:t>
            </a:r>
          </a:p>
          <a:p>
            <a:pPr algn="l"/>
            <a:endParaRPr lang="de-DE" dirty="0">
              <a:cs typeface="Arial"/>
            </a:endParaRPr>
          </a:p>
          <a:p>
            <a:pPr algn="l"/>
            <a:r>
              <a:rPr lang="de-DE" dirty="0">
                <a:latin typeface="Arial"/>
                <a:cs typeface="Arial"/>
              </a:rPr>
              <a:t>                               !!!Bitte noch nicht kaufen!!!</a:t>
            </a:r>
            <a:endParaRPr lang="de-DE" dirty="0">
              <a:cs typeface="Arial"/>
            </a:endParaRPr>
          </a:p>
          <a:p>
            <a:pPr algn="l"/>
            <a:endParaRPr lang="de-DE" dirty="0">
              <a:cs typeface="Arial"/>
            </a:endParaRPr>
          </a:p>
        </p:txBody>
      </p:sp>
      <p:pic>
        <p:nvPicPr>
          <p:cNvPr id="4" name="Grafik 4" descr="Ein Bild, das Text, Elektronik enthält.&#10;&#10;Beschreibung automatisch generiert.">
            <a:extLst>
              <a:ext uri="{FF2B5EF4-FFF2-40B4-BE49-F238E27FC236}">
                <a16:creationId xmlns:a16="http://schemas.microsoft.com/office/drawing/2014/main" xmlns="" id="{35A61F14-A7B7-7D93-2ECA-D4630FAFA1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-1560000">
            <a:off x="487726" y="4770532"/>
            <a:ext cx="1907296" cy="190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477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/>
              <a:t/>
            </a:r>
            <a:br>
              <a:rPr lang="de-DE" altLang="de-DE" b="1"/>
            </a:br>
            <a:r>
              <a:rPr lang="de-DE" altLang="de-DE" b="1"/>
              <a:t>Förderkurse</a:t>
            </a:r>
            <a:endParaRPr lang="de-DE" alt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827213"/>
            <a:ext cx="7712025" cy="4114800"/>
          </a:xfrm>
        </p:spPr>
        <p:txBody>
          <a:bodyPr/>
          <a:lstStyle/>
          <a:p>
            <a:pPr>
              <a:defRPr/>
            </a:pPr>
            <a:endParaRPr lang="de-DE" b="1" dirty="0"/>
          </a:p>
          <a:p>
            <a:pPr>
              <a:defRPr/>
            </a:pPr>
            <a:r>
              <a:rPr lang="de-DE" i="1" dirty="0"/>
              <a:t>Schlaufuchs</a:t>
            </a:r>
            <a:r>
              <a:rPr lang="de-DE" dirty="0"/>
              <a:t> 2x in der Woche am Nachmittag – kostenfrei</a:t>
            </a:r>
          </a:p>
          <a:p>
            <a:pPr>
              <a:defRPr/>
            </a:pPr>
            <a:r>
              <a:rPr lang="de-DE" dirty="0"/>
              <a:t>Vertrag mit </a:t>
            </a:r>
            <a:r>
              <a:rPr lang="de-DE" dirty="0" err="1"/>
              <a:t>Intellego</a:t>
            </a:r>
            <a:endParaRPr lang="de-DE" dirty="0"/>
          </a:p>
          <a:p>
            <a:pPr>
              <a:defRPr/>
            </a:pPr>
            <a:r>
              <a:rPr lang="de-DE" dirty="0"/>
              <a:t>Förderunterricht für Schülerinnen und Schüler mit und ohne berlinpass </a:t>
            </a:r>
            <a:endParaRPr lang="de-DE" dirty="0">
              <a:ea typeface="Verdana"/>
            </a:endParaRPr>
          </a:p>
          <a:p>
            <a:pPr>
              <a:defRPr/>
            </a:pPr>
            <a:r>
              <a:rPr lang="de-DE" dirty="0">
                <a:ea typeface="Verdana"/>
              </a:rPr>
              <a:t>Offener Ganztag, beantragt ab August</a:t>
            </a:r>
          </a:p>
          <a:p>
            <a:pPr>
              <a:defRPr/>
            </a:pPr>
            <a:endParaRPr lang="de-DE" dirty="0"/>
          </a:p>
          <a:p>
            <a:pPr>
              <a:defRPr/>
            </a:pPr>
            <a:endParaRPr lang="de-DE" b="1" dirty="0"/>
          </a:p>
          <a:p>
            <a:pPr marL="0" indent="0">
              <a:buFont typeface="Wingdings" pitchFamily="2" charset="2"/>
              <a:buNone/>
              <a:defRPr/>
            </a:pPr>
            <a:endParaRPr lang="de-DE" b="1" dirty="0"/>
          </a:p>
          <a:p>
            <a:pPr marL="0" indent="0">
              <a:buFont typeface="Wingdings" pitchFamily="2" charset="2"/>
              <a:buNone/>
              <a:defRPr/>
            </a:pPr>
            <a:endParaRPr lang="de-DE" dirty="0"/>
          </a:p>
          <a:p>
            <a:pPr marL="0" indent="0">
              <a:buFont typeface="Wingdings" pitchFamily="2" charset="2"/>
              <a:buNone/>
              <a:defRPr/>
            </a:pPr>
            <a:endParaRPr lang="de-DE" dirty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33375"/>
            <a:ext cx="208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88FCAF8F-2153-794C-95D2-9E881D529942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6259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altLang="de-DE" sz="1900" dirty="0"/>
              <a:t>An der Manfred-von-Ardenne-Schule gelten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altLang="de-DE" sz="1900" dirty="0"/>
              <a:t>folgende Grundsätze eines respektvollen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altLang="de-DE" sz="1900" dirty="0"/>
              <a:t>Miteinanders:</a:t>
            </a:r>
            <a:endParaRPr lang="de-DE" altLang="de-DE" sz="1900" i="1" dirty="0"/>
          </a:p>
          <a:p>
            <a:pPr eaLnBrk="1" hangingPunct="1">
              <a:lnSpc>
                <a:spcPct val="80000"/>
              </a:lnSpc>
            </a:pPr>
            <a:r>
              <a:rPr lang="de-DE" altLang="de-DE" sz="1900" i="1" dirty="0"/>
              <a:t>Höflichkeit</a:t>
            </a:r>
          </a:p>
          <a:p>
            <a:pPr eaLnBrk="1" hangingPunct="1">
              <a:lnSpc>
                <a:spcPct val="80000"/>
              </a:lnSpc>
            </a:pPr>
            <a:r>
              <a:rPr lang="de-DE" altLang="de-DE" sz="1900" i="1" dirty="0"/>
              <a:t>Toleranz und Akzeptanz</a:t>
            </a:r>
          </a:p>
          <a:p>
            <a:pPr eaLnBrk="1" hangingPunct="1">
              <a:lnSpc>
                <a:spcPct val="80000"/>
              </a:lnSpc>
            </a:pPr>
            <a:r>
              <a:rPr lang="de-DE" altLang="de-DE" sz="1900" i="1" dirty="0"/>
              <a:t>Ablehnung jeglicher Art von Diskriminierung</a:t>
            </a:r>
          </a:p>
          <a:p>
            <a:pPr eaLnBrk="1" hangingPunct="1">
              <a:lnSpc>
                <a:spcPct val="80000"/>
              </a:lnSpc>
            </a:pPr>
            <a:r>
              <a:rPr lang="de-DE" altLang="de-DE" sz="1900" i="1" dirty="0"/>
              <a:t>Gewaltlosigkeit bei der Lösung von Konflikten</a:t>
            </a:r>
          </a:p>
          <a:p>
            <a:pPr eaLnBrk="1" hangingPunct="1">
              <a:lnSpc>
                <a:spcPct val="80000"/>
              </a:lnSpc>
            </a:pPr>
            <a:r>
              <a:rPr lang="de-DE" altLang="de-DE" sz="1900" i="1" dirty="0"/>
              <a:t>Vertrauen und Achtung</a:t>
            </a:r>
          </a:p>
          <a:p>
            <a:pPr eaLnBrk="1" hangingPunct="1">
              <a:lnSpc>
                <a:spcPct val="80000"/>
              </a:lnSpc>
            </a:pPr>
            <a:r>
              <a:rPr lang="de-DE" altLang="de-DE" sz="1900" i="1" dirty="0"/>
              <a:t>Verlässlichkeit und Hilfsbereitschaft</a:t>
            </a:r>
          </a:p>
          <a:p>
            <a:pPr eaLnBrk="1" hangingPunct="1">
              <a:lnSpc>
                <a:spcPct val="80000"/>
              </a:lnSpc>
            </a:pPr>
            <a:r>
              <a:rPr lang="de-DE" altLang="de-DE" sz="1900" i="1" dirty="0"/>
              <a:t>Achtungsvoller Umgang mit fremdem Eigentum</a:t>
            </a:r>
          </a:p>
          <a:p>
            <a:pPr eaLnBrk="1" hangingPunct="1">
              <a:lnSpc>
                <a:spcPct val="80000"/>
              </a:lnSpc>
            </a:pPr>
            <a:r>
              <a:rPr lang="de-DE" altLang="de-DE" sz="1900" i="1" dirty="0"/>
              <a:t>Anstrengung und Leistungsbereitschaft aller am Schulleben Beteiligten</a:t>
            </a:r>
          </a:p>
          <a:p>
            <a:pPr eaLnBrk="1" hangingPunct="1">
              <a:lnSpc>
                <a:spcPct val="80000"/>
              </a:lnSpc>
            </a:pPr>
            <a:r>
              <a:rPr lang="de-DE" altLang="de-DE" sz="1900" i="1" dirty="0"/>
              <a:t>Verantwortungsbewusstsein über den eigenen Lernprozess</a:t>
            </a:r>
            <a:r>
              <a:rPr lang="de-DE" altLang="de-DE" sz="1900" dirty="0"/>
              <a:t> </a:t>
            </a:r>
          </a:p>
        </p:txBody>
      </p:sp>
      <p:pic>
        <p:nvPicPr>
          <p:cNvPr id="16387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4625" y="301625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A65E6D13-3DF6-B043-8A7D-BF915654B329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827213"/>
            <a:ext cx="8064896" cy="4114800"/>
          </a:xfrm>
        </p:spPr>
        <p:txBody>
          <a:bodyPr/>
          <a:lstStyle/>
          <a:p>
            <a:pPr eaLnBrk="1" hangingPunct="1"/>
            <a:r>
              <a:rPr lang="de-DE" altLang="de-DE" dirty="0"/>
              <a:t>Gute Zusammenarbeit: </a:t>
            </a:r>
          </a:p>
          <a:p>
            <a:pPr eaLnBrk="1" hangingPunct="1"/>
            <a:endParaRPr lang="de-DE" altLang="de-DE" dirty="0"/>
          </a:p>
          <a:p>
            <a:pPr eaLnBrk="1" hangingPunct="1">
              <a:buFont typeface="Wingdings" pitchFamily="2" charset="2"/>
              <a:buNone/>
            </a:pPr>
            <a:r>
              <a:rPr lang="de-DE" altLang="de-DE" dirty="0"/>
              <a:t>	zwischen Schülern, Lehrern, Eltern, Förderverein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dirty="0"/>
              <a:t>   …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dirty="0"/>
              <a:t>	auch im Online-Unterricht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dirty="0"/>
              <a:t>	bei uns mit 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dirty="0"/>
              <a:t>	Microsoft Office 365 und Teams!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dirty="0"/>
              <a:t>  </a:t>
            </a:r>
          </a:p>
        </p:txBody>
      </p:sp>
      <p:pic>
        <p:nvPicPr>
          <p:cNvPr id="17411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4625" y="301625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A23E1F7C-6093-804A-9842-AE952FEABF75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>
          <a:xfrm>
            <a:off x="899592" y="2996952"/>
            <a:ext cx="8064500" cy="1295400"/>
          </a:xfrm>
        </p:spPr>
        <p:txBody>
          <a:bodyPr/>
          <a:lstStyle/>
          <a:p>
            <a:r>
              <a:rPr lang="de-DE" altLang="de-DE" dirty="0"/>
              <a:t/>
            </a:r>
            <a:br>
              <a:rPr lang="de-DE" altLang="de-DE" dirty="0"/>
            </a:br>
            <a:r>
              <a:rPr lang="de-DE" altLang="de-DE" dirty="0">
                <a:solidFill>
                  <a:schemeClr val="tx1"/>
                </a:solidFill>
              </a:rPr>
              <a:t>Die Klasse 7c ist  die Instrumentalklasse.</a:t>
            </a:r>
          </a:p>
        </p:txBody>
      </p:sp>
      <p:sp>
        <p:nvSpPr>
          <p:cNvPr id="3" name="Rechteck 2"/>
          <p:cNvSpPr/>
          <p:nvPr/>
        </p:nvSpPr>
        <p:spPr>
          <a:xfrm>
            <a:off x="1403350" y="525463"/>
            <a:ext cx="6121400" cy="7699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de-DE" sz="4400" kern="0" dirty="0">
                <a:solidFill>
                  <a:srgbClr val="006666"/>
                </a:solidFill>
                <a:latin typeface="Arial"/>
                <a:ea typeface="+mj-ea"/>
                <a:cs typeface="+mj-cs"/>
              </a:rPr>
              <a:t>Instrumentalklasse</a:t>
            </a:r>
            <a:endParaRPr lang="de-DE" sz="4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B1FDD3F6-5156-6147-97A9-EE1B955F685E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/>
              <a:t>Religionsunterricht</a:t>
            </a:r>
          </a:p>
        </p:txBody>
      </p:sp>
      <p:sp>
        <p:nvSpPr>
          <p:cNvPr id="13315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altLang="de-DE" dirty="0"/>
              <a:t>Frau Kraft/</a:t>
            </a:r>
          </a:p>
          <a:p>
            <a:r>
              <a:rPr lang="de-DE" altLang="de-DE" dirty="0">
                <a:ea typeface="Verdana"/>
              </a:rPr>
              <a:t>Frau Scherer</a:t>
            </a:r>
          </a:p>
        </p:txBody>
      </p:sp>
      <p:pic>
        <p:nvPicPr>
          <p:cNvPr id="13316" name="Picture 2" descr="Bildergebnis für relig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2454" y="2675989"/>
            <a:ext cx="360045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6F982314-168F-5544-B6F9-453ECEF15CA3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971600" y="3861048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de-DE" sz="2400" dirty="0"/>
              <a:t>Im März 2023 findet voraussichtlich eine Klassenfahrt nach Blossin statt.</a:t>
            </a:r>
          </a:p>
        </p:txBody>
      </p:sp>
      <p:sp>
        <p:nvSpPr>
          <p:cNvPr id="19459" name="Textplatzhalter 5"/>
          <p:cNvSpPr>
            <a:spLocks noGrp="1"/>
          </p:cNvSpPr>
          <p:nvPr>
            <p:ph type="body" idx="1"/>
          </p:nvPr>
        </p:nvSpPr>
        <p:spPr>
          <a:xfrm>
            <a:off x="1371600" y="-9525"/>
            <a:ext cx="7772400" cy="1500188"/>
          </a:xfrm>
        </p:spPr>
        <p:txBody>
          <a:bodyPr/>
          <a:lstStyle/>
          <a:p>
            <a:r>
              <a:rPr lang="de-DE" altLang="de-DE" sz="3600"/>
              <a:t>Klassenfahrt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2D287AD5-7EB0-AD4A-A1D9-69731AA56249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484313"/>
            <a:ext cx="7313612" cy="44577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de-DE" altLang="de-DE" b="1" dirty="0"/>
              <a:t>Was man wissen muss:</a:t>
            </a:r>
          </a:p>
          <a:p>
            <a:pPr eaLnBrk="1" hangingPunct="1">
              <a:buNone/>
            </a:pPr>
            <a:r>
              <a:rPr lang="de-DE" altLang="de-DE" sz="3200" b="1" dirty="0"/>
              <a:t>Versetzungsregeln:</a:t>
            </a:r>
          </a:p>
          <a:p>
            <a:pPr eaLnBrk="1" hangingPunct="1">
              <a:buFont typeface="Wingdings" pitchFamily="2" charset="2"/>
              <a:buNone/>
            </a:pPr>
            <a:endParaRPr lang="de-DE" altLang="de-DE" sz="2400" b="1" dirty="0"/>
          </a:p>
          <a:p>
            <a:pPr eaLnBrk="1" hangingPunct="1">
              <a:buFont typeface="Wingdings" pitchFamily="2" charset="2"/>
              <a:buNone/>
            </a:pPr>
            <a:r>
              <a:rPr lang="de-DE" altLang="de-DE" sz="2400" b="1" dirty="0"/>
              <a:t>Probejahr nicht bestanden, wenn</a:t>
            </a:r>
          </a:p>
          <a:p>
            <a:pPr eaLnBrk="1" hangingPunct="1"/>
            <a:r>
              <a:rPr lang="de-DE" altLang="de-DE" sz="2400" b="1" dirty="0"/>
              <a:t>2x5 ohne Ausgleich</a:t>
            </a:r>
          </a:p>
          <a:p>
            <a:pPr eaLnBrk="1" hangingPunct="1"/>
            <a:r>
              <a:rPr lang="de-DE" altLang="de-DE" sz="2400" b="1" dirty="0"/>
              <a:t>2x5 in den Kernfächern</a:t>
            </a:r>
          </a:p>
          <a:p>
            <a:pPr eaLnBrk="1" hangingPunct="1"/>
            <a:r>
              <a:rPr lang="de-DE" altLang="de-DE" sz="2400" b="1" dirty="0"/>
              <a:t>1x6 in den Kernfächern</a:t>
            </a:r>
          </a:p>
          <a:p>
            <a:pPr eaLnBrk="1" hangingPunct="1"/>
            <a:endParaRPr lang="de-DE" altLang="de-DE" sz="2400" b="1" dirty="0"/>
          </a:p>
          <a:p>
            <a:pPr eaLnBrk="1" hangingPunct="1"/>
            <a:r>
              <a:rPr lang="de-DE" altLang="de-DE" sz="2400" b="1" dirty="0"/>
              <a:t>7-9 1xNachprüfung</a:t>
            </a:r>
            <a:endParaRPr lang="de-DE" altLang="de-DE" sz="2400" b="1" dirty="0">
              <a:ea typeface="Verdana"/>
            </a:endParaRPr>
          </a:p>
        </p:txBody>
      </p:sp>
      <p:pic>
        <p:nvPicPr>
          <p:cNvPr id="20483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4625" y="301625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4AC3A1D9-6B68-3446-BACE-2883465C9F93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21904" y="764705"/>
            <a:ext cx="7772400" cy="1008112"/>
          </a:xfrm>
        </p:spPr>
        <p:txBody>
          <a:bodyPr/>
          <a:lstStyle/>
          <a:p>
            <a:pPr>
              <a:defRPr/>
            </a:pPr>
            <a:r>
              <a:rPr lang="de-DE" dirty="0"/>
              <a:t>Auffrischungskurse</a:t>
            </a:r>
          </a:p>
        </p:txBody>
      </p:sp>
      <p:sp>
        <p:nvSpPr>
          <p:cNvPr id="21507" name="Textplatzhalter 2"/>
          <p:cNvSpPr>
            <a:spLocks noGrp="1"/>
          </p:cNvSpPr>
          <p:nvPr>
            <p:ph type="body" idx="1"/>
          </p:nvPr>
        </p:nvSpPr>
        <p:spPr>
          <a:xfrm>
            <a:off x="1189062" y="1559892"/>
            <a:ext cx="7772400" cy="1500187"/>
          </a:xfrm>
        </p:spPr>
        <p:txBody>
          <a:bodyPr/>
          <a:lstStyle/>
          <a:p>
            <a:r>
              <a:rPr lang="de-DE" altLang="de-DE" sz="3600" dirty="0"/>
              <a:t>Englisch und Mathematik am 18.08. und 19.08. 2022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31676064-8FCE-B044-ADAD-28A32F0536EB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xmlns="" id="{9FBA3EB3-8649-AE47-99AC-13A47376C7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89915"/>
              </p:ext>
            </p:extLst>
          </p:nvPr>
        </p:nvGraphicFramePr>
        <p:xfrm>
          <a:off x="569204" y="3093903"/>
          <a:ext cx="7966926" cy="33732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2734">
                  <a:extLst>
                    <a:ext uri="{9D8B030D-6E8A-4147-A177-3AD203B41FA5}">
                      <a16:colId xmlns:a16="http://schemas.microsoft.com/office/drawing/2014/main" xmlns="" val="4092958821"/>
                    </a:ext>
                  </a:extLst>
                </a:gridCol>
                <a:gridCol w="1593548">
                  <a:extLst>
                    <a:ext uri="{9D8B030D-6E8A-4147-A177-3AD203B41FA5}">
                      <a16:colId xmlns:a16="http://schemas.microsoft.com/office/drawing/2014/main" xmlns="" val="2348953326"/>
                    </a:ext>
                  </a:extLst>
                </a:gridCol>
                <a:gridCol w="1593548">
                  <a:extLst>
                    <a:ext uri="{9D8B030D-6E8A-4147-A177-3AD203B41FA5}">
                      <a16:colId xmlns:a16="http://schemas.microsoft.com/office/drawing/2014/main" xmlns="" val="3845347642"/>
                    </a:ext>
                  </a:extLst>
                </a:gridCol>
                <a:gridCol w="1593548">
                  <a:extLst>
                    <a:ext uri="{9D8B030D-6E8A-4147-A177-3AD203B41FA5}">
                      <a16:colId xmlns:a16="http://schemas.microsoft.com/office/drawing/2014/main" xmlns="" val="45498782"/>
                    </a:ext>
                  </a:extLst>
                </a:gridCol>
                <a:gridCol w="1593548">
                  <a:extLst>
                    <a:ext uri="{9D8B030D-6E8A-4147-A177-3AD203B41FA5}">
                      <a16:colId xmlns:a16="http://schemas.microsoft.com/office/drawing/2014/main" xmlns="" val="4059300352"/>
                    </a:ext>
                  </a:extLst>
                </a:gridCol>
              </a:tblGrid>
              <a:tr h="536380"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 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9.00-10.30Uhr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100">
                          <a:effectLst/>
                        </a:rPr>
                        <a:t>Teilnahme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11.00-12.30 Uhr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100">
                          <a:effectLst/>
                        </a:rPr>
                        <a:t>Teilnahme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79678055"/>
                  </a:ext>
                </a:extLst>
              </a:tr>
              <a:tr h="631737">
                <a:tc rowSpan="2"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Donnerstag, 18.08.2022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Mathematik 1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 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Englisch 1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 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97351169"/>
                  </a:ext>
                </a:extLst>
              </a:tr>
              <a:tr h="727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Englisch 1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 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Mathematik 1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 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23473531"/>
                  </a:ext>
                </a:extLst>
              </a:tr>
              <a:tr h="703253">
                <a:tc rowSpan="2"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Freitag, 19.08.2022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Mathematik 2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 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Englisch 2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 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48425700"/>
                  </a:ext>
                </a:extLst>
              </a:tr>
              <a:tr h="77477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Englisch 2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 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Mathematik 2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 </a:t>
                      </a:r>
                      <a:endParaRPr lang="de-DE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54673401"/>
                  </a:ext>
                </a:extLst>
              </a:tr>
            </a:tbl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xmlns="" id="{7D45D8F3-98B8-9B10-14CF-440881E9D7B8}"/>
              </a:ext>
            </a:extLst>
          </p:cNvPr>
          <p:cNvSpPr txBox="1"/>
          <p:nvPr/>
        </p:nvSpPr>
        <p:spPr>
          <a:xfrm>
            <a:off x="1483605" y="6496279"/>
            <a:ext cx="274320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dirty="0" err="1">
                <a:latin typeface="Arial"/>
                <a:cs typeface="Arial"/>
              </a:rPr>
              <a:t>Räume</a:t>
            </a:r>
            <a:r>
              <a:rPr lang="en-US" sz="1000" dirty="0">
                <a:latin typeface="Arial"/>
                <a:cs typeface="Arial"/>
              </a:rPr>
              <a:t> </a:t>
            </a:r>
            <a:r>
              <a:rPr lang="en-US" sz="1000" dirty="0" err="1">
                <a:latin typeface="Arial"/>
                <a:cs typeface="Arial"/>
              </a:rPr>
              <a:t>werden</a:t>
            </a:r>
            <a:r>
              <a:rPr lang="en-US" sz="1000" dirty="0">
                <a:latin typeface="Arial"/>
                <a:cs typeface="Arial"/>
              </a:rPr>
              <a:t> </a:t>
            </a:r>
            <a:r>
              <a:rPr lang="en-US" sz="1000" dirty="0" err="1">
                <a:latin typeface="Arial"/>
                <a:cs typeface="Arial"/>
              </a:rPr>
              <a:t>noch</a:t>
            </a:r>
            <a:r>
              <a:rPr lang="en-US" sz="1000" dirty="0">
                <a:latin typeface="Arial"/>
                <a:cs typeface="Arial"/>
              </a:rPr>
              <a:t> </a:t>
            </a:r>
            <a:r>
              <a:rPr lang="en-US" sz="1000" dirty="0" err="1">
                <a:latin typeface="Arial"/>
                <a:cs typeface="Arial"/>
              </a:rPr>
              <a:t>bekanntgegeben</a:t>
            </a:r>
            <a:r>
              <a:rPr lang="en-US" sz="1000" dirty="0">
                <a:latin typeface="Arial"/>
                <a:cs typeface="Arial"/>
              </a:rPr>
              <a:t>!</a:t>
            </a:r>
            <a:endParaRPr lang="de-DE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527751" cy="1143000"/>
          </a:xfrm>
        </p:spPr>
        <p:txBody>
          <a:bodyPr/>
          <a:lstStyle/>
          <a:p>
            <a:pPr eaLnBrk="1" hangingPunct="1"/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Unser Namensgeber</a:t>
            </a:r>
          </a:p>
        </p:txBody>
      </p:sp>
      <p:pic>
        <p:nvPicPr>
          <p:cNvPr id="4103" name="Picture 7" descr="1988_Mv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7188" y="1500188"/>
            <a:ext cx="3649662" cy="4824412"/>
          </a:xfrm>
          <a:noFill/>
        </p:spPr>
      </p:pic>
      <p:sp>
        <p:nvSpPr>
          <p:cNvPr id="41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284663" y="2276475"/>
            <a:ext cx="4402137" cy="4176713"/>
          </a:xfrm>
        </p:spPr>
        <p:txBody>
          <a:bodyPr/>
          <a:lstStyle/>
          <a:p>
            <a:pPr eaLnBrk="1" hangingPunct="1"/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geboren: 20.Januar.1907 (Hamburg)</a:t>
            </a:r>
          </a:p>
          <a:p>
            <a:pPr eaLnBrk="1" hangingPunct="1"/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tätig in: angewandte Physik; Medizintechnik</a:t>
            </a:r>
          </a:p>
          <a:p>
            <a:pPr eaLnBrk="1" hangingPunct="1"/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gestorben: 26.Mai.1997 (Dresden)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E46A2B19-71A4-FB48-879B-2C13AD0066BB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  <p:transition spd="med" advClick="0" advTm="1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de-DE" altLang="de-DE" b="1" dirty="0"/>
              <a:t>Sonstiges</a:t>
            </a:r>
          </a:p>
          <a:p>
            <a:pPr eaLnBrk="1" hangingPunct="1"/>
            <a:r>
              <a:rPr lang="de-DE" altLang="de-DE" b="1" dirty="0"/>
              <a:t>Bücherzettel: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b="1" dirty="0"/>
              <a:t>	</a:t>
            </a:r>
            <a:r>
              <a:rPr lang="de-DE" altLang="de-DE" b="1" dirty="0" err="1"/>
              <a:t>OrankeBuch</a:t>
            </a:r>
            <a:endParaRPr lang="de-DE" altLang="de-DE" b="1" dirty="0"/>
          </a:p>
          <a:p>
            <a:pPr eaLnBrk="1" hangingPunct="1">
              <a:buFont typeface="Wingdings" pitchFamily="2" charset="2"/>
              <a:buNone/>
            </a:pPr>
            <a:endParaRPr lang="de-DE" altLang="de-DE" b="1" dirty="0"/>
          </a:p>
        </p:txBody>
      </p:sp>
      <p:pic>
        <p:nvPicPr>
          <p:cNvPr id="23555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4625" y="301625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42953F94-D370-DB45-9238-93C87C4AA8AE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4625" y="301625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5434012" cy="4114800"/>
          </a:xfrm>
        </p:spPr>
        <p:txBody>
          <a:bodyPr/>
          <a:lstStyle/>
          <a:p>
            <a:pPr eaLnBrk="1" hangingPunct="1"/>
            <a:r>
              <a:rPr lang="de-DE" altLang="de-DE" sz="2500" dirty="0"/>
              <a:t>Essenfirma</a:t>
            </a:r>
          </a:p>
          <a:p>
            <a:pPr eaLnBrk="1" hangingPunct="1">
              <a:buNone/>
            </a:pPr>
            <a:r>
              <a:rPr lang="de-DE" altLang="de-DE" sz="2500" dirty="0"/>
              <a:t>	Bisher “3 Köche“, </a:t>
            </a:r>
            <a:r>
              <a:rPr lang="de-DE" altLang="de-DE" sz="2500" dirty="0">
                <a:solidFill>
                  <a:schemeClr val="accent2">
                    <a:lumMod val="50000"/>
                  </a:schemeClr>
                </a:solidFill>
              </a:rPr>
              <a:t>z.Z. keine Möglichkeit!</a:t>
            </a:r>
            <a:endParaRPr lang="de-DE" altLang="de-DE" sz="2500">
              <a:solidFill>
                <a:schemeClr val="accent2">
                  <a:lumMod val="50000"/>
                </a:schemeClr>
              </a:solidFill>
              <a:ea typeface="Verdana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de-DE" altLang="de-DE" sz="2500" dirty="0"/>
              <a:t>(Speisesaal in der Philipp-Reis Oberschule)</a:t>
            </a:r>
            <a:endParaRPr lang="de-DE" altLang="de-DE" sz="2500" dirty="0">
              <a:ea typeface="Verdana"/>
            </a:endParaRPr>
          </a:p>
          <a:p>
            <a:pPr eaLnBrk="1" hangingPunct="1">
              <a:buFont typeface="Wingdings" pitchFamily="2" charset="2"/>
              <a:buNone/>
            </a:pPr>
            <a:endParaRPr lang="de-DE" altLang="de-DE" sz="2500" dirty="0"/>
          </a:p>
          <a:p>
            <a:pPr eaLnBrk="1" hangingPunct="1"/>
            <a:r>
              <a:rPr lang="de-DE" altLang="de-DE" sz="2500" dirty="0"/>
              <a:t>Schließfächer (</a:t>
            </a:r>
            <a:r>
              <a:rPr lang="de-DE" altLang="de-DE" sz="2500" dirty="0" err="1"/>
              <a:t>astradirect</a:t>
            </a:r>
            <a:r>
              <a:rPr lang="de-DE" altLang="de-DE" sz="2500" dirty="0"/>
              <a:t>)</a:t>
            </a:r>
            <a:endParaRPr lang="de-DE" altLang="de-DE" sz="2500" dirty="0">
              <a:ea typeface="Verdana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de-DE" altLang="de-DE" sz="2500" dirty="0"/>
              <a:t>	ca. 2,50€ monatlich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sz="2500" dirty="0"/>
              <a:t>	</a:t>
            </a:r>
          </a:p>
        </p:txBody>
      </p:sp>
      <p:pic>
        <p:nvPicPr>
          <p:cNvPr id="24580" name="Picture 5" descr="MC900229887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16688" y="2349500"/>
            <a:ext cx="1843087" cy="1741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E7973153-A5B6-E548-8F69-48317E8DFA43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idx="1"/>
          </p:nvPr>
        </p:nvSpPr>
        <p:spPr>
          <a:xfrm>
            <a:off x="755576" y="1827212"/>
            <a:ext cx="8208912" cy="455411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de-DE" altLang="de-DE" b="1" dirty="0"/>
              <a:t>	Schulbeginn: 22.08.2022, 10.00 Uhr</a:t>
            </a:r>
          </a:p>
          <a:p>
            <a:pPr eaLnBrk="1" hangingPunct="1">
              <a:buFont typeface="Wingdings" pitchFamily="2" charset="2"/>
              <a:buNone/>
            </a:pPr>
            <a:endParaRPr lang="de-DE" altLang="de-DE" sz="1000" b="1" dirty="0"/>
          </a:p>
          <a:p>
            <a:pPr eaLnBrk="1" hangingPunct="1">
              <a:buFont typeface="Wingdings" pitchFamily="2" charset="2"/>
              <a:buNone/>
            </a:pPr>
            <a:r>
              <a:rPr lang="de-DE" altLang="de-DE" sz="2000" b="1" dirty="0"/>
              <a:t>	Ab 16.08.22 unter www.ardenne-gymnasium.de aktuell informieren! </a:t>
            </a:r>
          </a:p>
          <a:p>
            <a:pPr eaLnBrk="1" hangingPunct="1">
              <a:buNone/>
            </a:pPr>
            <a:r>
              <a:rPr lang="de-DE" altLang="de-DE" b="1" dirty="0"/>
              <a:t>	</a:t>
            </a:r>
            <a:r>
              <a:rPr lang="de-DE" altLang="de-DE" dirty="0"/>
              <a:t>Kleine Einschulungsfeier in der Aula, anschließend übernehmen KL, Stundenpläne, Belehrungen, Führung durchs Haus, </a:t>
            </a:r>
            <a:r>
              <a:rPr lang="de-DE" altLang="de-DE" dirty="0" err="1" smtClean="0"/>
              <a:t>Kennenlernspiel</a:t>
            </a:r>
            <a:r>
              <a:rPr lang="de-DE" altLang="de-DE" dirty="0" smtClean="0"/>
              <a:t>, Einführung Methodentage.</a:t>
            </a:r>
            <a:endParaRPr lang="de-DE" altLang="de-DE" dirty="0">
              <a:ea typeface="Verdana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de-DE" altLang="de-DE" sz="2200" b="1" dirty="0"/>
              <a:t>	</a:t>
            </a:r>
            <a:r>
              <a:rPr lang="de-DE" altLang="de-DE" sz="2200" dirty="0"/>
              <a:t>Eltern dürfen die Schüler gern zu Schule begleiten – Ende gegen </a:t>
            </a:r>
            <a:r>
              <a:rPr lang="de-DE" altLang="de-DE" sz="2200" dirty="0" smtClean="0"/>
              <a:t>13 Uhr</a:t>
            </a:r>
            <a:endParaRPr lang="de-DE" altLang="de-DE" sz="2200" dirty="0"/>
          </a:p>
          <a:p>
            <a:pPr eaLnBrk="1" hangingPunct="1"/>
            <a:endParaRPr lang="de-DE" altLang="de-DE" dirty="0"/>
          </a:p>
        </p:txBody>
      </p:sp>
      <p:pic>
        <p:nvPicPr>
          <p:cNvPr id="26627" name="Picture 8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4625" y="301625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7E07D164-1D02-EA46-8A54-E8174653E729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692696"/>
            <a:ext cx="7313612" cy="3559423"/>
          </a:xfrm>
        </p:spPr>
        <p:txBody>
          <a:bodyPr/>
          <a:lstStyle/>
          <a:p>
            <a:pPr algn="ctr"/>
            <a: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Danke für die Aufmerksamkeit</a:t>
            </a:r>
            <a:b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Fragen?</a:t>
            </a: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988840"/>
            <a:ext cx="208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8E452815-A7AE-8140-9AD9-EEA922C0AFD6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  <p:extLst>
      <p:ext uri="{BB962C8B-B14F-4D97-AF65-F5344CB8AC3E}">
        <p14:creationId xmlns:p14="http://schemas.microsoft.com/office/powerpoint/2010/main" val="35398386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333375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31913" y="1916113"/>
            <a:ext cx="6552455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de-DE" altLang="de-DE" sz="2500" b="1" dirty="0"/>
              <a:t>Schöne Ferien </a:t>
            </a:r>
          </a:p>
          <a:p>
            <a:pPr algn="ctr" eaLnBrk="1" hangingPunct="1">
              <a:buFont typeface="Wingdings" pitchFamily="2" charset="2"/>
              <a:buNone/>
            </a:pPr>
            <a:endParaRPr lang="de-DE" altLang="de-DE" sz="2500" b="1" dirty="0"/>
          </a:p>
          <a:p>
            <a:pPr algn="ctr" eaLnBrk="1" hangingPunct="1">
              <a:buFont typeface="Wingdings" pitchFamily="2" charset="2"/>
              <a:buNone/>
            </a:pPr>
            <a:r>
              <a:rPr lang="de-DE" altLang="de-DE" sz="2500" b="1" dirty="0"/>
              <a:t>und ein herzliches Willkommen </a:t>
            </a:r>
          </a:p>
          <a:p>
            <a:pPr algn="ctr" eaLnBrk="1" hangingPunct="1">
              <a:buFont typeface="Wingdings" pitchFamily="2" charset="2"/>
              <a:buNone/>
            </a:pPr>
            <a:endParaRPr lang="de-DE" altLang="de-DE" sz="1200" b="1" dirty="0"/>
          </a:p>
          <a:p>
            <a:pPr algn="ctr" eaLnBrk="1" hangingPunct="1">
              <a:buFont typeface="Wingdings" pitchFamily="2" charset="2"/>
              <a:buNone/>
            </a:pPr>
            <a:r>
              <a:rPr lang="de-DE" altLang="de-DE" sz="2500" b="1" dirty="0"/>
              <a:t>am</a:t>
            </a:r>
          </a:p>
          <a:p>
            <a:pPr algn="ctr" eaLnBrk="1" hangingPunct="1">
              <a:buFont typeface="Wingdings" pitchFamily="2" charset="2"/>
              <a:buNone/>
            </a:pPr>
            <a:endParaRPr lang="de-DE" altLang="de-DE" sz="1200" b="1" dirty="0"/>
          </a:p>
          <a:p>
            <a:pPr algn="ctr" eaLnBrk="1" hangingPunct="1">
              <a:buFont typeface="Wingdings" pitchFamily="2" charset="2"/>
              <a:buNone/>
            </a:pPr>
            <a:r>
              <a:rPr lang="de-DE" altLang="de-DE" sz="2500" b="1" dirty="0"/>
              <a:t>Manfred-von-Ardenne-Gymnasium</a:t>
            </a:r>
            <a:r>
              <a:rPr lang="de-DE" altLang="de-DE" sz="2500" dirty="0"/>
              <a:t> </a:t>
            </a:r>
          </a:p>
        </p:txBody>
      </p:sp>
      <p:pic>
        <p:nvPicPr>
          <p:cNvPr id="27652" name="Picture 5" descr="MC900440405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73080" y="396240"/>
            <a:ext cx="1878013" cy="18780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791ED6A2-4A35-314C-A860-7FAEA888A275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de-DE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Unser Gebäude</a:t>
            </a:r>
          </a:p>
        </p:txBody>
      </p:sp>
      <p:pic>
        <p:nvPicPr>
          <p:cNvPr id="6147" name="Inhaltsplatzhalter 3" descr="A FASSADE Bild 024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25755" y="1916832"/>
            <a:ext cx="6674637" cy="3961159"/>
          </a:xfr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6133A078-32C5-904F-B2E5-12EEB3777890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484784"/>
            <a:ext cx="7313612" cy="504056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de-DE" altLang="de-DE" sz="2000" b="1" dirty="0"/>
              <a:t>Klasse	Klassenlehrerin</a:t>
            </a:r>
          </a:p>
          <a:p>
            <a:pPr eaLnBrk="1" hangingPunct="1"/>
            <a:r>
              <a:rPr lang="de-DE" altLang="de-DE" sz="2000" dirty="0"/>
              <a:t>7a		Frau </a:t>
            </a:r>
            <a:r>
              <a:rPr lang="de-DE" altLang="de-DE" sz="2000" dirty="0" err="1"/>
              <a:t>Kantiem</a:t>
            </a:r>
            <a:r>
              <a:rPr lang="de-DE" altLang="de-DE" sz="2000" dirty="0"/>
              <a:t>	</a:t>
            </a:r>
          </a:p>
          <a:p>
            <a:pPr eaLnBrk="1" hangingPunct="1"/>
            <a:r>
              <a:rPr lang="de-DE" altLang="de-DE" sz="2000" dirty="0"/>
              <a:t>7b		Frau Buchmann</a:t>
            </a:r>
          </a:p>
          <a:p>
            <a:pPr eaLnBrk="1" hangingPunct="1"/>
            <a:r>
              <a:rPr lang="de-DE" altLang="de-DE" sz="2000" dirty="0"/>
              <a:t>7c		Frau Kraft</a:t>
            </a:r>
          </a:p>
          <a:p>
            <a:pPr eaLnBrk="1" hangingPunct="1"/>
            <a:r>
              <a:rPr lang="de-DE" altLang="de-DE" sz="2000" dirty="0"/>
              <a:t>7d		Frau </a:t>
            </a:r>
            <a:r>
              <a:rPr lang="de-DE" altLang="de-DE" sz="2000" dirty="0" err="1"/>
              <a:t>Ballauf</a:t>
            </a:r>
            <a:endParaRPr lang="de-DE" altLang="de-DE" sz="2000" dirty="0"/>
          </a:p>
          <a:p>
            <a:pPr eaLnBrk="1" hangingPunct="1">
              <a:buFont typeface="Wingdings" pitchFamily="2" charset="2"/>
              <a:buNone/>
            </a:pPr>
            <a:endParaRPr lang="de-DE" altLang="de-DE" sz="2000" dirty="0"/>
          </a:p>
          <a:p>
            <a:pPr eaLnBrk="1" hangingPunct="1">
              <a:buFont typeface="Wingdings" pitchFamily="2" charset="2"/>
              <a:buNone/>
            </a:pPr>
            <a:r>
              <a:rPr lang="de-DE" altLang="de-DE" sz="2000" dirty="0"/>
              <a:t>E-Mail-Adressen immer: 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sz="2000" dirty="0"/>
              <a:t>nachname@ardenne-gymnasium.de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sz="2200" dirty="0">
                <a:solidFill>
                  <a:schemeClr val="bg1">
                    <a:lumMod val="50000"/>
                  </a:schemeClr>
                </a:solidFill>
                <a:hlinkClick r:id="rId2"/>
              </a:rPr>
              <a:t>kantiem@ardenne-gymnasium.de</a:t>
            </a:r>
            <a:endParaRPr lang="de-DE" altLang="de-DE" sz="2200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de-DE" altLang="de-DE" sz="2200" dirty="0">
                <a:solidFill>
                  <a:schemeClr val="bg1">
                    <a:lumMod val="50000"/>
                  </a:schemeClr>
                </a:solidFill>
                <a:hlinkClick r:id="rId3"/>
              </a:rPr>
              <a:t>buchmann@ardenne-gymnasium.de</a:t>
            </a:r>
            <a:endParaRPr lang="de-DE" altLang="de-DE" sz="2200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de-DE" altLang="de-DE" sz="2200" dirty="0">
                <a:solidFill>
                  <a:schemeClr val="bg1">
                    <a:lumMod val="50000"/>
                  </a:schemeClr>
                </a:solidFill>
                <a:hlinkClick r:id="rId4"/>
              </a:rPr>
              <a:t>kraft@ardenne-gymnasium.de</a:t>
            </a:r>
            <a:endParaRPr lang="de-DE" altLang="de-DE" sz="2200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de-DE" altLang="de-DE" sz="2200" dirty="0">
                <a:solidFill>
                  <a:schemeClr val="bg1">
                    <a:lumMod val="50000"/>
                  </a:schemeClr>
                </a:solidFill>
                <a:hlinkClick r:id="rId5"/>
              </a:rPr>
              <a:t>ballauf@ardenne-gymnasium.de</a:t>
            </a:r>
            <a:endParaRPr lang="de-DE" altLang="de-DE" sz="2200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de-DE" altLang="de-DE" sz="22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de-DE" altLang="de-DE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171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6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4625" y="44624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0E531DF9-426E-BD46-8281-4EE645F80B63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1940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altLang="de-DE" sz="2400" dirty="0" err="1"/>
              <a:t>MvA</a:t>
            </a:r>
            <a:endParaRPr lang="de-DE" altLang="de-DE" sz="2400" dirty="0"/>
          </a:p>
          <a:p>
            <a:pPr eaLnBrk="1" hangingPunct="1">
              <a:lnSpc>
                <a:spcPct val="80000"/>
              </a:lnSpc>
            </a:pPr>
            <a:r>
              <a:rPr lang="de-DE" altLang="de-DE" sz="2100" dirty="0"/>
              <a:t>Fusion 2004 zwischen dem </a:t>
            </a:r>
            <a:r>
              <a:rPr lang="de-DE" altLang="de-DE" sz="2100" dirty="0" err="1"/>
              <a:t>Oranke</a:t>
            </a:r>
            <a:r>
              <a:rPr lang="de-DE" altLang="de-DE" sz="2100" dirty="0"/>
              <a:t>- und Pestalozzi-Gymnasien</a:t>
            </a:r>
          </a:p>
          <a:p>
            <a:pPr eaLnBrk="1" hangingPunct="1">
              <a:lnSpc>
                <a:spcPct val="80000"/>
              </a:lnSpc>
            </a:pPr>
            <a:endParaRPr lang="de-DE" altLang="de-DE" sz="2100" dirty="0"/>
          </a:p>
          <a:p>
            <a:pPr eaLnBrk="1" hangingPunct="1">
              <a:lnSpc>
                <a:spcPct val="80000"/>
              </a:lnSpc>
            </a:pPr>
            <a:r>
              <a:rPr lang="de-DE" altLang="de-DE" sz="2100" dirty="0"/>
              <a:t>Ca. 840 Schüler und 70 Lehrer</a:t>
            </a:r>
            <a:endParaRPr lang="de-DE" altLang="de-DE" sz="2100" dirty="0">
              <a:ea typeface="Verdana"/>
            </a:endParaRPr>
          </a:p>
          <a:p>
            <a:pPr eaLnBrk="1" hangingPunct="1">
              <a:lnSpc>
                <a:spcPct val="80000"/>
              </a:lnSpc>
            </a:pPr>
            <a:endParaRPr lang="de-DE" altLang="de-DE" sz="2100" dirty="0"/>
          </a:p>
          <a:p>
            <a:pPr eaLnBrk="1" hangingPunct="1">
              <a:lnSpc>
                <a:spcPct val="80000"/>
              </a:lnSpc>
            </a:pPr>
            <a:r>
              <a:rPr lang="de-DE" altLang="de-DE" sz="2100" dirty="0"/>
              <a:t>Ziel ist es, unseren Schülern eine hohe Allgemeinbildung zu vermitteln, ihnen zu helfen, Kompetenzen zu entwickeln, die sie in die Lage versetzen,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altLang="de-DE" sz="2100" dirty="0"/>
              <a:t>			- Studium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altLang="de-DE" sz="2100" dirty="0"/>
              <a:t>			- Beruf,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altLang="de-DE" sz="2100" dirty="0"/>
              <a:t>			- sich im Leben zurechtzufinden.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de-DE" altLang="de-DE" sz="21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de-DE" altLang="de-DE" sz="2100" dirty="0"/>
          </a:p>
        </p:txBody>
      </p:sp>
      <p:pic>
        <p:nvPicPr>
          <p:cNvPr id="8195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4625" y="301625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90F6921F-54FF-FE4D-8C95-3D3E85FB0218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4625" y="301625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19" name="Picture 5" descr="Bild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9632" y="2636912"/>
            <a:ext cx="7313612" cy="38161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C6CDA215-DB7B-4B49-80A2-22A4412CF067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de-DE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Unterrichtszeiten</a:t>
            </a:r>
          </a:p>
        </p:txBody>
      </p:sp>
      <p:sp>
        <p:nvSpPr>
          <p:cNvPr id="4" name="Rectangle 3"/>
          <p:cNvSpPr>
            <a:spLocks noGrp="1" noRot="1" noChangeArrowheads="1"/>
          </p:cNvSpPr>
          <p:nvPr>
            <p:ph idx="4294967295"/>
          </p:nvPr>
        </p:nvSpPr>
        <p:spPr>
          <a:xfrm>
            <a:off x="1187450" y="1700213"/>
            <a:ext cx="7458075" cy="43307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altLang="de-DE" sz="2500" b="1" dirty="0"/>
              <a:t>Dienstag, Donnerstag und Freitag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altLang="de-DE" b="1" dirty="0"/>
              <a:t>	</a:t>
            </a:r>
            <a:r>
              <a:rPr lang="de-DE" altLang="de-DE" sz="1900" b="1" dirty="0"/>
              <a:t>1. Stunde         08.00 Uhr – 08.45 Uhr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altLang="de-DE" sz="1900" b="1" dirty="0"/>
              <a:t>	2. Stunde         08.55 Uhr – 09.40 Uhr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altLang="de-DE" sz="1900" b="1" dirty="0"/>
              <a:t>	3./4. Stunde     09.50 Uhr – 11.20 Uhr         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altLang="de-DE" sz="1900" b="1" dirty="0"/>
              <a:t>	5. Stunde         11.40 Uhr – 12.25 Uhr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altLang="de-DE" sz="1900" b="1" dirty="0"/>
              <a:t>	6. Stunde         12.35 Uhr – 13.20 Uhr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altLang="de-DE" b="1" dirty="0"/>
              <a:t>  </a:t>
            </a:r>
            <a:r>
              <a:rPr lang="de-DE" altLang="de-DE" sz="2500" b="1" dirty="0"/>
              <a:t>Montag und Mittwoch </a:t>
            </a:r>
            <a:endParaRPr lang="de-DE" altLang="de-DE" b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altLang="de-DE" b="1" dirty="0"/>
              <a:t>	</a:t>
            </a:r>
            <a:r>
              <a:rPr lang="de-DE" altLang="de-DE" sz="1900" b="1" dirty="0"/>
              <a:t>1./2. Stunde 	08.00-09.30 Uhr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altLang="de-DE" sz="1900" b="1" dirty="0"/>
              <a:t>	3./4. Stunde	09.50-11.20 Uhr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altLang="de-DE" sz="1900" b="1" dirty="0"/>
              <a:t>	5./6. Stunde	11.40-13.10 Uhr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altLang="de-DE" sz="1900" b="1" dirty="0"/>
              <a:t>	7./8. Stunde	13.45-15.15 Uhr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900" dirty="0"/>
          </a:p>
          <a:p>
            <a:pPr eaLnBrk="1" hangingPunct="1">
              <a:lnSpc>
                <a:spcPct val="90000"/>
              </a:lnSpc>
            </a:pPr>
            <a:endParaRPr lang="de-DE" altLang="de-DE" sz="2500" dirty="0"/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188913"/>
            <a:ext cx="208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DE3C6E1F-7B90-AB46-99FD-80511DBA79B9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467544" y="260648"/>
            <a:ext cx="8229600" cy="868958"/>
          </a:xfrm>
        </p:spPr>
        <p:txBody>
          <a:bodyPr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de-DE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Stundentafel</a:t>
            </a: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33375"/>
            <a:ext cx="208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782569"/>
              </p:ext>
            </p:extLst>
          </p:nvPr>
        </p:nvGraphicFramePr>
        <p:xfrm>
          <a:off x="1037422" y="1900410"/>
          <a:ext cx="5449205" cy="58206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39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28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28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228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2289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371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8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Klasse 7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Klasse 8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Klasse 9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Klasse 10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8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Deutsch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4(1T)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4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4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4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8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Mathematik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4(1T)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4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4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4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8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Englisch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3(2T)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8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Franz./Lat.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4(2T)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4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8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 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8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Biologie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48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Physik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1(T)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48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Chemie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2(2T)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31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 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 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8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Geschichte/SK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48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Erdkunde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48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Ethik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48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 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48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Musik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8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Bildende Kunst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8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Sport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31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 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4289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WPU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1(ITG)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2Lat./2WPU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3Lat./2WPU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 </a:t>
                      </a:r>
                      <a:r>
                        <a:rPr lang="de-DE" sz="1000" dirty="0" err="1">
                          <a:effectLst/>
                        </a:rPr>
                        <a:t>Inf</a:t>
                      </a:r>
                      <a:r>
                        <a:rPr lang="de-DE" sz="1000" dirty="0">
                          <a:effectLst/>
                        </a:rPr>
                        <a:t>/3Lat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sonst 2*2WPU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48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 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 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31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Gesamt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33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33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34/35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34/35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48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 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 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 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379442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0" i="0" u="none" strike="noStrike" noProof="0" dirty="0">
                          <a:effectLst/>
                          <a:latin typeface="Verdana"/>
                        </a:rPr>
                        <a:t>Der ITG-Unterricht in Klasse 7 wird beibehalten. WPU läuft von Klasse 8 und 9 mit jeweils zwei Wochenstunden. </a:t>
                      </a:r>
                      <a:endParaRPr lang="de-DE" sz="1000" dirty="0">
                        <a:effectLst/>
                        <a:latin typeface="Verdana"/>
                        <a:cs typeface="Arial"/>
                      </a:endParaRPr>
                    </a:p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de-DE" sz="1000" b="0" i="0" u="none" strike="noStrike" noProof="0" dirty="0">
                          <a:effectLst/>
                          <a:latin typeface="Verdana"/>
                        </a:rPr>
                        <a:t>I</a:t>
                      </a:r>
                      <a:r>
                        <a:rPr lang="de-DE" sz="1000" b="0" i="0" u="none" strike="noStrike" noProof="0" dirty="0">
                          <a:effectLst/>
                        </a:rPr>
                        <a:t>n Klasse 10 werden im Rahmen des Wahlpflichtunterrichts zwei Fächer angeboten.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709391">
                <a:tc gridSpan="6"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de-DE" sz="1000">
                        <a:effectLst/>
                      </a:endParaRPr>
                    </a:p>
                  </a:txBody>
                  <a:tcPr marL="10440" marR="10440" marT="10439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288705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48477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 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0440" marR="10440" marT="10439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1EED2E1A-D19D-E146-8CA4-9ACCAD21BF83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08400" y="333375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773238"/>
            <a:ext cx="6657975" cy="1008062"/>
          </a:xfrm>
        </p:spPr>
        <p:txBody>
          <a:bodyPr/>
          <a:lstStyle/>
          <a:p>
            <a:pPr eaLnBrk="1" hangingPunct="1"/>
            <a:r>
              <a:rPr lang="de-DE" altLang="de-DE" sz="2500" b="1"/>
              <a:t>Wahlpflichtunterricht</a:t>
            </a:r>
          </a:p>
          <a:p>
            <a:pPr eaLnBrk="1" hangingPunct="1"/>
            <a:endParaRPr lang="de-DE" altLang="de-DE" sz="2500" b="1"/>
          </a:p>
          <a:p>
            <a:pPr eaLnBrk="1" hangingPunct="1"/>
            <a:endParaRPr lang="de-DE" altLang="de-DE" sz="2500"/>
          </a:p>
          <a:p>
            <a:pPr eaLnBrk="1" hangingPunct="1"/>
            <a:endParaRPr lang="de-DE" altLang="de-DE" sz="2500"/>
          </a:p>
        </p:txBody>
      </p:sp>
      <p:graphicFrame>
        <p:nvGraphicFramePr>
          <p:cNvPr id="3" name="Inhaltsplatzhalter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23057354"/>
              </p:ext>
            </p:extLst>
          </p:nvPr>
        </p:nvGraphicFramePr>
        <p:xfrm>
          <a:off x="1043608" y="2349500"/>
          <a:ext cx="7776868" cy="33837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26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90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990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990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90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9903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9903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127916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Klasse 8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 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Latein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Englisch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Sozialkunde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NW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Sport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396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Klasse 9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 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Latein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Französisch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Wirtschaft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Mathematik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NW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396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Klasse 10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Schiene I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Latein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Deutsch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Englisch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Physik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NW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396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Schiene II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Musik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Kunst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Geschichte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Erdkunde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Informatik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396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Schiene III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DS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Philosophie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100" b="1" dirty="0">
                          <a:effectLst/>
                        </a:rPr>
                        <a:t> </a:t>
                      </a:r>
                      <a:endParaRPr lang="de-DE" sz="11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27546" marR="27546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C21497EE-A497-4942-8300-5288D82B4FDD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nsternis">
  <a:themeElements>
    <a:clrScheme name="Finsternis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Finsternis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sternis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sternis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sternis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sternis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sternis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sternis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sternis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sternis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sternis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sternis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555</Words>
  <Application>Microsoft Office PowerPoint</Application>
  <PresentationFormat>Bildschirmpräsentation (4:3)</PresentationFormat>
  <Paragraphs>328</Paragraphs>
  <Slides>24</Slides>
  <Notes>3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5" baseType="lpstr">
      <vt:lpstr>Finsternis</vt:lpstr>
      <vt:lpstr>Manfred-von-Ardenne-Gymnasium</vt:lpstr>
      <vt:lpstr>Unser Namensgeber</vt:lpstr>
      <vt:lpstr>Unser Gebäude</vt:lpstr>
      <vt:lpstr>PowerPoint-Präsentation</vt:lpstr>
      <vt:lpstr>PowerPoint-Präsentation</vt:lpstr>
      <vt:lpstr>PowerPoint-Präsentation</vt:lpstr>
      <vt:lpstr>Unterrichtszeiten</vt:lpstr>
      <vt:lpstr>Stundentafel</vt:lpstr>
      <vt:lpstr>PowerPoint-Präsentation</vt:lpstr>
      <vt:lpstr>PowerPoint-Präsentation</vt:lpstr>
      <vt:lpstr>PowerPoint-Präsentation</vt:lpstr>
      <vt:lpstr> Förderkurse</vt:lpstr>
      <vt:lpstr>PowerPoint-Präsentation</vt:lpstr>
      <vt:lpstr>PowerPoint-Präsentation</vt:lpstr>
      <vt:lpstr> Die Klasse 7c ist  die Instrumentalklasse.</vt:lpstr>
      <vt:lpstr>Religionsunterricht</vt:lpstr>
      <vt:lpstr>Im März 2023 findet voraussichtlich eine Klassenfahrt nach Blossin statt.</vt:lpstr>
      <vt:lpstr>PowerPoint-Präsentation</vt:lpstr>
      <vt:lpstr>Auffrischungskurse</vt:lpstr>
      <vt:lpstr>PowerPoint-Präsentation</vt:lpstr>
      <vt:lpstr>PowerPoint-Präsentation</vt:lpstr>
      <vt:lpstr>PowerPoint-Präsentation</vt:lpstr>
      <vt:lpstr> Danke für die Aufmerksamkeit     Fragen?</vt:lpstr>
      <vt:lpstr>PowerPoint-Präsentation</vt:lpstr>
    </vt:vector>
  </TitlesOfParts>
  <Company>Name Ihrer Firma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Ihr Benutzername</dc:creator>
  <cp:lastModifiedBy>Sardisong</cp:lastModifiedBy>
  <cp:revision>173</cp:revision>
  <cp:lastPrinted>2018-06-27T12:12:35Z</cp:lastPrinted>
  <dcterms:created xsi:type="dcterms:W3CDTF">2011-01-21T23:35:46Z</dcterms:created>
  <dcterms:modified xsi:type="dcterms:W3CDTF">2022-06-28T13:20:37Z</dcterms:modified>
</cp:coreProperties>
</file>